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9"/>
  </p:notesMasterIdLst>
  <p:sldIdLst>
    <p:sldId id="291" r:id="rId5"/>
    <p:sldId id="275" r:id="rId6"/>
    <p:sldId id="282" r:id="rId7"/>
    <p:sldId id="276" r:id="rId8"/>
    <p:sldId id="280" r:id="rId9"/>
    <p:sldId id="281" r:id="rId10"/>
    <p:sldId id="261" r:id="rId11"/>
    <p:sldId id="258" r:id="rId12"/>
    <p:sldId id="259" r:id="rId13"/>
    <p:sldId id="286" r:id="rId14"/>
    <p:sldId id="293" r:id="rId15"/>
    <p:sldId id="283" r:id="rId16"/>
    <p:sldId id="267" r:id="rId17"/>
    <p:sldId id="268" r:id="rId18"/>
    <p:sldId id="288" r:id="rId19"/>
    <p:sldId id="287" r:id="rId20"/>
    <p:sldId id="289" r:id="rId21"/>
    <p:sldId id="260" r:id="rId22"/>
    <p:sldId id="262" r:id="rId23"/>
    <p:sldId id="285" r:id="rId24"/>
    <p:sldId id="277" r:id="rId25"/>
    <p:sldId id="284" r:id="rId26"/>
    <p:sldId id="290" r:id="rId27"/>
    <p:sldId id="269" r:id="rId28"/>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SassoonPrimaryInfant"/>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SassoonPrimaryInfant"/>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SassoonPrimaryInfant"/>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SassoonPrimaryInfant"/>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SassoonPrimaryInfant"/>
        <a:ea typeface="+mn-ea"/>
        <a:cs typeface="Arial" panose="020B0604020202020204" pitchFamily="34" charset="0"/>
      </a:defRPr>
    </a:lvl5pPr>
    <a:lvl6pPr marL="2286000" algn="l" defTabSz="914400" rtl="0" eaLnBrk="1" latinLnBrk="0" hangingPunct="1">
      <a:defRPr kern="1200">
        <a:solidFill>
          <a:schemeClr val="tx1"/>
        </a:solidFill>
        <a:latin typeface="SassoonPrimaryInfant"/>
        <a:ea typeface="+mn-ea"/>
        <a:cs typeface="Arial" panose="020B0604020202020204" pitchFamily="34" charset="0"/>
      </a:defRPr>
    </a:lvl6pPr>
    <a:lvl7pPr marL="2743200" algn="l" defTabSz="914400" rtl="0" eaLnBrk="1" latinLnBrk="0" hangingPunct="1">
      <a:defRPr kern="1200">
        <a:solidFill>
          <a:schemeClr val="tx1"/>
        </a:solidFill>
        <a:latin typeface="SassoonPrimaryInfant"/>
        <a:ea typeface="+mn-ea"/>
        <a:cs typeface="Arial" panose="020B0604020202020204" pitchFamily="34" charset="0"/>
      </a:defRPr>
    </a:lvl7pPr>
    <a:lvl8pPr marL="3200400" algn="l" defTabSz="914400" rtl="0" eaLnBrk="1" latinLnBrk="0" hangingPunct="1">
      <a:defRPr kern="1200">
        <a:solidFill>
          <a:schemeClr val="tx1"/>
        </a:solidFill>
        <a:latin typeface="SassoonPrimaryInfant"/>
        <a:ea typeface="+mn-ea"/>
        <a:cs typeface="Arial" panose="020B0604020202020204" pitchFamily="34" charset="0"/>
      </a:defRPr>
    </a:lvl8pPr>
    <a:lvl9pPr marL="3657600" algn="l" defTabSz="914400" rtl="0" eaLnBrk="1" latinLnBrk="0" hangingPunct="1">
      <a:defRPr kern="1200">
        <a:solidFill>
          <a:schemeClr val="tx1"/>
        </a:solidFill>
        <a:latin typeface="SassoonPrimaryInfant"/>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519291-28B2-4783-5E30-15DF508F1B5C}" v="216" dt="2024-07-09T18:12:32.921"/>
    <p1510:client id="{CB019838-90F3-A257-DD0C-97AB742394A4}" v="11" dt="2024-07-08T11:03:22.6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1570"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F455FC9-73C2-85E1-6C8D-D69909DD6473}"/>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SassoonPrimaryInfant" pitchFamily="2" charset="0"/>
                <a:cs typeface="Arial" charset="0"/>
              </a:defRPr>
            </a:lvl1pPr>
          </a:lstStyle>
          <a:p>
            <a:pPr>
              <a:defRPr/>
            </a:pPr>
            <a:endParaRPr lang="en-GB"/>
          </a:p>
        </p:txBody>
      </p:sp>
      <p:sp>
        <p:nvSpPr>
          <p:cNvPr id="3" name="Date Placeholder 2">
            <a:extLst>
              <a:ext uri="{FF2B5EF4-FFF2-40B4-BE49-F238E27FC236}">
                <a16:creationId xmlns:a16="http://schemas.microsoft.com/office/drawing/2014/main" id="{6D840E9F-8621-E639-9331-D6BB256BC60D}"/>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SassoonPrimaryInfant" pitchFamily="2" charset="0"/>
                <a:cs typeface="Arial" charset="0"/>
              </a:defRPr>
            </a:lvl1pPr>
          </a:lstStyle>
          <a:p>
            <a:pPr>
              <a:defRPr/>
            </a:pPr>
            <a:fld id="{8CD75FF2-644D-4AF9-9F01-B351C8F4F810}" type="datetimeFigureOut">
              <a:rPr lang="en-GB"/>
              <a:pPr>
                <a:defRPr/>
              </a:pPr>
              <a:t>09/07/2024</a:t>
            </a:fld>
            <a:endParaRPr lang="en-GB"/>
          </a:p>
        </p:txBody>
      </p:sp>
      <p:sp>
        <p:nvSpPr>
          <p:cNvPr id="4" name="Slide Image Placeholder 3">
            <a:extLst>
              <a:ext uri="{FF2B5EF4-FFF2-40B4-BE49-F238E27FC236}">
                <a16:creationId xmlns:a16="http://schemas.microsoft.com/office/drawing/2014/main" id="{AAA56C57-69C3-379C-A58A-35420F968C02}"/>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A63D08CC-453C-8A4A-2069-84CA288EE9D3}"/>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E7B0B20B-0CF8-289A-2F0E-FB68268414DF}"/>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SassoonPrimaryInfant" pitchFamily="2" charset="0"/>
                <a:cs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87EAB9D2-334A-AE05-C916-078E21E3E6D6}"/>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445EA464-DE86-44E0-B9FC-CB7AAA673419}"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id="{C16003E8-F299-58B9-3891-576BFB0E407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a:extLst>
              <a:ext uri="{FF2B5EF4-FFF2-40B4-BE49-F238E27FC236}">
                <a16:creationId xmlns:a16="http://schemas.microsoft.com/office/drawing/2014/main" id="{B5FBA550-7152-9355-C90E-5D45EA90F9A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5124" name="Slide Number Placeholder 3">
            <a:extLst>
              <a:ext uri="{FF2B5EF4-FFF2-40B4-BE49-F238E27FC236}">
                <a16:creationId xmlns:a16="http://schemas.microsoft.com/office/drawing/2014/main" id="{9617F384-DE13-1F80-6C0F-8A8B52D8F4D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A5821BF7-CC8C-46EA-978B-28F567E07BE9}" type="slidenum">
              <a:rPr lang="en-GB" altLang="en-US">
                <a:latin typeface="SassoonPrimaryInfant"/>
              </a:rPr>
              <a:pPr>
                <a:spcBef>
                  <a:spcPct val="0"/>
                </a:spcBef>
              </a:pPr>
              <a:t>2</a:t>
            </a:fld>
            <a:endParaRPr lang="en-GB" altLang="en-US">
              <a:latin typeface="SassoonPrimaryInfant"/>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82F4FB11-46B6-DC7B-7E6D-584161C75E2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9276778B-C63C-A10B-C9FE-B5DD00ECD9C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1268" name="Slide Number Placeholder 3">
            <a:extLst>
              <a:ext uri="{FF2B5EF4-FFF2-40B4-BE49-F238E27FC236}">
                <a16:creationId xmlns:a16="http://schemas.microsoft.com/office/drawing/2014/main" id="{807E332A-69DB-1F40-C7DA-438D41859B6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CCAC81CE-69D4-48F7-A425-19032397C3C1}" type="slidenum">
              <a:rPr lang="en-GB" altLang="en-US">
                <a:latin typeface="SassoonPrimaryInfant"/>
              </a:rPr>
              <a:pPr>
                <a:spcBef>
                  <a:spcPct val="0"/>
                </a:spcBef>
              </a:pPr>
              <a:t>7</a:t>
            </a:fld>
            <a:endParaRPr lang="en-GB" altLang="en-US">
              <a:latin typeface="SassoonPrimaryInfant"/>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0F9258CB-7895-458C-41FB-0E402414221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40FE9295-B0F6-F85C-B86E-531012D1A17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5364" name="Slide Number Placeholder 3">
            <a:extLst>
              <a:ext uri="{FF2B5EF4-FFF2-40B4-BE49-F238E27FC236}">
                <a16:creationId xmlns:a16="http://schemas.microsoft.com/office/drawing/2014/main" id="{04C284E9-395A-6FBF-7FA0-C9C933F2F70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C4A9628-71A3-469F-9F38-5786A557FDE7}" type="slidenum">
              <a:rPr lang="en-GB" altLang="en-US">
                <a:latin typeface="SassoonPrimaryInfant"/>
              </a:rPr>
              <a:pPr>
                <a:spcBef>
                  <a:spcPct val="0"/>
                </a:spcBef>
              </a:pPr>
              <a:t>12</a:t>
            </a:fld>
            <a:endParaRPr lang="en-GB" altLang="en-US">
              <a:latin typeface="SassoonPrimaryInfant"/>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2ECAA749-8F7C-17D1-8290-0E4D6EA02FD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D3152F18-5895-A000-D291-681D4DD1E8D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3556" name="Slide Number Placeholder 3">
            <a:extLst>
              <a:ext uri="{FF2B5EF4-FFF2-40B4-BE49-F238E27FC236}">
                <a16:creationId xmlns:a16="http://schemas.microsoft.com/office/drawing/2014/main" id="{AF196C8A-0F1D-8995-3FF7-1086FF45F2D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51484AD-DC89-4E59-930B-E7DF6CB21B7E}" type="slidenum">
              <a:rPr lang="en-GB" altLang="en-US">
                <a:latin typeface="SassoonPrimaryInfant"/>
              </a:rPr>
              <a:pPr>
                <a:spcBef>
                  <a:spcPct val="0"/>
                </a:spcBef>
              </a:pPr>
              <a:t>22</a:t>
            </a:fld>
            <a:endParaRPr lang="en-GB" altLang="en-US">
              <a:latin typeface="SassoonPrimaryInfant"/>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2ECAA749-8F7C-17D1-8290-0E4D6EA02FD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D3152F18-5895-A000-D291-681D4DD1E8D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3556" name="Slide Number Placeholder 3">
            <a:extLst>
              <a:ext uri="{FF2B5EF4-FFF2-40B4-BE49-F238E27FC236}">
                <a16:creationId xmlns:a16="http://schemas.microsoft.com/office/drawing/2014/main" id="{AF196C8A-0F1D-8995-3FF7-1086FF45F2D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51484AD-DC89-4E59-930B-E7DF6CB21B7E}" type="slidenum">
              <a:rPr lang="en-GB" altLang="en-US">
                <a:latin typeface="SassoonPrimaryInfant"/>
              </a:rPr>
              <a:pPr>
                <a:spcBef>
                  <a:spcPct val="0"/>
                </a:spcBef>
              </a:pPr>
              <a:t>23</a:t>
            </a:fld>
            <a:endParaRPr lang="en-GB" altLang="en-US">
              <a:latin typeface="SassoonPrimaryInfant"/>
            </a:endParaRPr>
          </a:p>
        </p:txBody>
      </p:sp>
    </p:spTree>
    <p:extLst>
      <p:ext uri="{BB962C8B-B14F-4D97-AF65-F5344CB8AC3E}">
        <p14:creationId xmlns:p14="http://schemas.microsoft.com/office/powerpoint/2010/main" val="3303138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FB34FD0C-DFCE-6F41-09B0-C1B9C306CAE1}"/>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15F9EBD3-5A21-0189-E2D0-0C1ED1664556}"/>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2AF81C58-C433-3344-3C59-707C7649961F}"/>
              </a:ext>
            </a:extLst>
          </p:cNvPr>
          <p:cNvSpPr>
            <a:spLocks noGrp="1" noChangeArrowheads="1"/>
          </p:cNvSpPr>
          <p:nvPr>
            <p:ph type="sldNum" sz="quarter" idx="12"/>
          </p:nvPr>
        </p:nvSpPr>
        <p:spPr>
          <a:ln/>
        </p:spPr>
        <p:txBody>
          <a:bodyPr/>
          <a:lstStyle>
            <a:lvl1pPr>
              <a:defRPr/>
            </a:lvl1pPr>
          </a:lstStyle>
          <a:p>
            <a:pPr>
              <a:defRPr/>
            </a:pPr>
            <a:fld id="{9B00C16F-5592-4A45-ADD2-6307E757FA5F}" type="slidenum">
              <a:rPr lang="en-GB" altLang="en-US"/>
              <a:pPr>
                <a:defRPr/>
              </a:pPr>
              <a:t>‹#›</a:t>
            </a:fld>
            <a:endParaRPr lang="en-GB" altLang="en-US"/>
          </a:p>
        </p:txBody>
      </p:sp>
    </p:spTree>
    <p:extLst>
      <p:ext uri="{BB962C8B-B14F-4D97-AF65-F5344CB8AC3E}">
        <p14:creationId xmlns:p14="http://schemas.microsoft.com/office/powerpoint/2010/main" val="38139664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12D9D85A-3BA9-FEFD-D190-5585778D8541}"/>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2F0AC19E-07F0-F1CA-7DD2-1B788874EE2B}"/>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822ED4F0-4AD5-BCE5-3C42-DE1AD085DE2D}"/>
              </a:ext>
            </a:extLst>
          </p:cNvPr>
          <p:cNvSpPr>
            <a:spLocks noGrp="1" noChangeArrowheads="1"/>
          </p:cNvSpPr>
          <p:nvPr>
            <p:ph type="sldNum" sz="quarter" idx="12"/>
          </p:nvPr>
        </p:nvSpPr>
        <p:spPr>
          <a:ln/>
        </p:spPr>
        <p:txBody>
          <a:bodyPr/>
          <a:lstStyle>
            <a:lvl1pPr>
              <a:defRPr/>
            </a:lvl1pPr>
          </a:lstStyle>
          <a:p>
            <a:pPr>
              <a:defRPr/>
            </a:pPr>
            <a:fld id="{08CCF920-B8FD-4C7C-A291-201F362820BD}" type="slidenum">
              <a:rPr lang="en-GB" altLang="en-US"/>
              <a:pPr>
                <a:defRPr/>
              </a:pPr>
              <a:t>‹#›</a:t>
            </a:fld>
            <a:endParaRPr lang="en-GB" altLang="en-US"/>
          </a:p>
        </p:txBody>
      </p:sp>
    </p:spTree>
    <p:extLst>
      <p:ext uri="{BB962C8B-B14F-4D97-AF65-F5344CB8AC3E}">
        <p14:creationId xmlns:p14="http://schemas.microsoft.com/office/powerpoint/2010/main" val="3938522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93385C43-8915-4CDA-9B03-3B9C5BEA76B5}"/>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324C4B8B-C71D-8F16-9C23-DF33912177A4}"/>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66826EF3-6D38-8AB6-189B-1ED9C676283D}"/>
              </a:ext>
            </a:extLst>
          </p:cNvPr>
          <p:cNvSpPr>
            <a:spLocks noGrp="1" noChangeArrowheads="1"/>
          </p:cNvSpPr>
          <p:nvPr>
            <p:ph type="sldNum" sz="quarter" idx="12"/>
          </p:nvPr>
        </p:nvSpPr>
        <p:spPr>
          <a:ln/>
        </p:spPr>
        <p:txBody>
          <a:bodyPr/>
          <a:lstStyle>
            <a:lvl1pPr>
              <a:defRPr/>
            </a:lvl1pPr>
          </a:lstStyle>
          <a:p>
            <a:pPr>
              <a:defRPr/>
            </a:pPr>
            <a:fld id="{CD114F11-F5F7-4969-9A8A-FDD2A160A25B}" type="slidenum">
              <a:rPr lang="en-GB" altLang="en-US"/>
              <a:pPr>
                <a:defRPr/>
              </a:pPr>
              <a:t>‹#›</a:t>
            </a:fld>
            <a:endParaRPr lang="en-GB" altLang="en-US"/>
          </a:p>
        </p:txBody>
      </p:sp>
    </p:spTree>
    <p:extLst>
      <p:ext uri="{BB962C8B-B14F-4D97-AF65-F5344CB8AC3E}">
        <p14:creationId xmlns:p14="http://schemas.microsoft.com/office/powerpoint/2010/main" val="12761287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10897296-8513-2E8F-4319-C07197720799}"/>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5C6A0872-592F-50AD-66A8-920A546628AC}"/>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A80ADC61-A93E-910F-2411-DC6A7CBD963D}"/>
              </a:ext>
            </a:extLst>
          </p:cNvPr>
          <p:cNvSpPr>
            <a:spLocks noGrp="1" noChangeArrowheads="1"/>
          </p:cNvSpPr>
          <p:nvPr>
            <p:ph type="sldNum" sz="quarter" idx="12"/>
          </p:nvPr>
        </p:nvSpPr>
        <p:spPr>
          <a:ln/>
        </p:spPr>
        <p:txBody>
          <a:bodyPr/>
          <a:lstStyle>
            <a:lvl1pPr>
              <a:defRPr/>
            </a:lvl1pPr>
          </a:lstStyle>
          <a:p>
            <a:pPr>
              <a:defRPr/>
            </a:pPr>
            <a:fld id="{1DE5A5C2-AD73-4841-B82F-856FC9890CB9}" type="slidenum">
              <a:rPr lang="en-GB" altLang="en-US"/>
              <a:pPr>
                <a:defRPr/>
              </a:pPr>
              <a:t>‹#›</a:t>
            </a:fld>
            <a:endParaRPr lang="en-GB" altLang="en-US"/>
          </a:p>
        </p:txBody>
      </p:sp>
    </p:spTree>
    <p:extLst>
      <p:ext uri="{BB962C8B-B14F-4D97-AF65-F5344CB8AC3E}">
        <p14:creationId xmlns:p14="http://schemas.microsoft.com/office/powerpoint/2010/main" val="41930401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15E86DE9-E2A1-C899-9113-E510DE9B3DFB}"/>
              </a:ext>
            </a:extLst>
          </p:cNvPr>
          <p:cNvSpPr>
            <a:spLocks noGrp="1" noChangeArrowheads="1"/>
          </p:cNvSpPr>
          <p:nvPr>
            <p:ph type="dt" sz="half" idx="10"/>
          </p:nvPr>
        </p:nvSpPr>
        <p:spPr>
          <a:ln/>
        </p:spPr>
        <p:txBody>
          <a:bodyPr/>
          <a:lstStyle>
            <a:lvl1pPr>
              <a:defRPr/>
            </a:lvl1pPr>
          </a:lstStyle>
          <a:p>
            <a:pPr>
              <a:defRPr/>
            </a:pPr>
            <a:endParaRPr lang="en-GB"/>
          </a:p>
        </p:txBody>
      </p:sp>
      <p:sp>
        <p:nvSpPr>
          <p:cNvPr id="8" name="Rectangle 5">
            <a:extLst>
              <a:ext uri="{FF2B5EF4-FFF2-40B4-BE49-F238E27FC236}">
                <a16:creationId xmlns:a16="http://schemas.microsoft.com/office/drawing/2014/main" id="{35CBE623-DA63-8F1C-301D-E8DCA6E4AEE3}"/>
              </a:ext>
            </a:extLst>
          </p:cNvPr>
          <p:cNvSpPr>
            <a:spLocks noGrp="1" noChangeArrowheads="1"/>
          </p:cNvSpPr>
          <p:nvPr>
            <p:ph type="ftr" sz="quarter" idx="11"/>
          </p:nvPr>
        </p:nvSpPr>
        <p:spPr>
          <a:ln/>
        </p:spPr>
        <p:txBody>
          <a:bodyPr/>
          <a:lstStyle>
            <a:lvl1pPr>
              <a:defRPr/>
            </a:lvl1pPr>
          </a:lstStyle>
          <a:p>
            <a:pPr>
              <a:defRPr/>
            </a:pPr>
            <a:endParaRPr lang="en-GB"/>
          </a:p>
        </p:txBody>
      </p:sp>
      <p:sp>
        <p:nvSpPr>
          <p:cNvPr id="9" name="Rectangle 6">
            <a:extLst>
              <a:ext uri="{FF2B5EF4-FFF2-40B4-BE49-F238E27FC236}">
                <a16:creationId xmlns:a16="http://schemas.microsoft.com/office/drawing/2014/main" id="{2B56368B-D17C-1927-63BE-DF838B12DB73}"/>
              </a:ext>
            </a:extLst>
          </p:cNvPr>
          <p:cNvSpPr>
            <a:spLocks noGrp="1" noChangeArrowheads="1"/>
          </p:cNvSpPr>
          <p:nvPr>
            <p:ph type="sldNum" sz="quarter" idx="12"/>
          </p:nvPr>
        </p:nvSpPr>
        <p:spPr>
          <a:ln/>
        </p:spPr>
        <p:txBody>
          <a:bodyPr/>
          <a:lstStyle>
            <a:lvl1pPr>
              <a:defRPr/>
            </a:lvl1pPr>
          </a:lstStyle>
          <a:p>
            <a:pPr>
              <a:defRPr/>
            </a:pPr>
            <a:fld id="{DE5FDB3D-6552-4585-B1AB-EFAAFE1563FF}" type="slidenum">
              <a:rPr lang="en-GB" altLang="en-US"/>
              <a:pPr>
                <a:defRPr/>
              </a:pPr>
              <a:t>‹#›</a:t>
            </a:fld>
            <a:endParaRPr lang="en-GB" altLang="en-US"/>
          </a:p>
        </p:txBody>
      </p:sp>
    </p:spTree>
    <p:extLst>
      <p:ext uri="{BB962C8B-B14F-4D97-AF65-F5344CB8AC3E}">
        <p14:creationId xmlns:p14="http://schemas.microsoft.com/office/powerpoint/2010/main" val="3117482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2AC16D74-47F2-2546-D435-B4824ED5E9C5}"/>
              </a:ext>
            </a:extLst>
          </p:cNvPr>
          <p:cNvSpPr>
            <a:spLocks noGrp="1" noChangeArrowheads="1"/>
          </p:cNvSpPr>
          <p:nvPr>
            <p:ph type="dt" sz="half" idx="10"/>
          </p:nvPr>
        </p:nvSpPr>
        <p:spPr>
          <a:ln/>
        </p:spPr>
        <p:txBody>
          <a:bodyPr/>
          <a:lstStyle>
            <a:lvl1pPr>
              <a:defRPr/>
            </a:lvl1pPr>
          </a:lstStyle>
          <a:p>
            <a:pPr>
              <a:defRPr/>
            </a:pPr>
            <a:endParaRPr lang="en-GB"/>
          </a:p>
        </p:txBody>
      </p:sp>
      <p:sp>
        <p:nvSpPr>
          <p:cNvPr id="4" name="Rectangle 5">
            <a:extLst>
              <a:ext uri="{FF2B5EF4-FFF2-40B4-BE49-F238E27FC236}">
                <a16:creationId xmlns:a16="http://schemas.microsoft.com/office/drawing/2014/main" id="{34CA7E51-1EB6-AD38-4460-9F9F2FC16499}"/>
              </a:ext>
            </a:extLst>
          </p:cNvPr>
          <p:cNvSpPr>
            <a:spLocks noGrp="1" noChangeArrowheads="1"/>
          </p:cNvSpPr>
          <p:nvPr>
            <p:ph type="ftr" sz="quarter" idx="11"/>
          </p:nvPr>
        </p:nvSpPr>
        <p:spPr>
          <a:ln/>
        </p:spPr>
        <p:txBody>
          <a:bodyPr/>
          <a:lstStyle>
            <a:lvl1pPr>
              <a:defRPr/>
            </a:lvl1pPr>
          </a:lstStyle>
          <a:p>
            <a:pPr>
              <a:defRPr/>
            </a:pPr>
            <a:endParaRPr lang="en-GB"/>
          </a:p>
        </p:txBody>
      </p:sp>
      <p:sp>
        <p:nvSpPr>
          <p:cNvPr id="5" name="Rectangle 6">
            <a:extLst>
              <a:ext uri="{FF2B5EF4-FFF2-40B4-BE49-F238E27FC236}">
                <a16:creationId xmlns:a16="http://schemas.microsoft.com/office/drawing/2014/main" id="{E6B9BE0B-B6B4-F6FF-DF82-DECB8EB651BA}"/>
              </a:ext>
            </a:extLst>
          </p:cNvPr>
          <p:cNvSpPr>
            <a:spLocks noGrp="1" noChangeArrowheads="1"/>
          </p:cNvSpPr>
          <p:nvPr>
            <p:ph type="sldNum" sz="quarter" idx="12"/>
          </p:nvPr>
        </p:nvSpPr>
        <p:spPr>
          <a:ln/>
        </p:spPr>
        <p:txBody>
          <a:bodyPr/>
          <a:lstStyle>
            <a:lvl1pPr>
              <a:defRPr/>
            </a:lvl1pPr>
          </a:lstStyle>
          <a:p>
            <a:pPr>
              <a:defRPr/>
            </a:pPr>
            <a:fld id="{B2A8F5E3-325A-4179-85CA-3AE1C8375392}" type="slidenum">
              <a:rPr lang="en-GB" altLang="en-US"/>
              <a:pPr>
                <a:defRPr/>
              </a:pPr>
              <a:t>‹#›</a:t>
            </a:fld>
            <a:endParaRPr lang="en-GB" altLang="en-US"/>
          </a:p>
        </p:txBody>
      </p:sp>
    </p:spTree>
    <p:extLst>
      <p:ext uri="{BB962C8B-B14F-4D97-AF65-F5344CB8AC3E}">
        <p14:creationId xmlns:p14="http://schemas.microsoft.com/office/powerpoint/2010/main" val="24426418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A59E09CA-5181-E4D9-4002-6E6BD4916CAE}"/>
              </a:ext>
            </a:extLst>
          </p:cNvPr>
          <p:cNvSpPr>
            <a:spLocks noGrp="1" noChangeArrowheads="1"/>
          </p:cNvSpPr>
          <p:nvPr>
            <p:ph type="dt" sz="half" idx="10"/>
          </p:nvPr>
        </p:nvSpPr>
        <p:spPr>
          <a:ln/>
        </p:spPr>
        <p:txBody>
          <a:bodyPr/>
          <a:lstStyle>
            <a:lvl1pPr>
              <a:defRPr/>
            </a:lvl1pPr>
          </a:lstStyle>
          <a:p>
            <a:pPr>
              <a:defRPr/>
            </a:pPr>
            <a:endParaRPr lang="en-GB"/>
          </a:p>
        </p:txBody>
      </p:sp>
      <p:sp>
        <p:nvSpPr>
          <p:cNvPr id="3" name="Rectangle 5">
            <a:extLst>
              <a:ext uri="{FF2B5EF4-FFF2-40B4-BE49-F238E27FC236}">
                <a16:creationId xmlns:a16="http://schemas.microsoft.com/office/drawing/2014/main" id="{C7FE1B73-DEAD-3CB8-EB34-4F1E6ADA3F00}"/>
              </a:ext>
            </a:extLst>
          </p:cNvPr>
          <p:cNvSpPr>
            <a:spLocks noGrp="1" noChangeArrowheads="1"/>
          </p:cNvSpPr>
          <p:nvPr>
            <p:ph type="ftr" sz="quarter" idx="11"/>
          </p:nvPr>
        </p:nvSpPr>
        <p:spPr>
          <a:ln/>
        </p:spPr>
        <p:txBody>
          <a:bodyPr/>
          <a:lstStyle>
            <a:lvl1pPr>
              <a:defRPr/>
            </a:lvl1pPr>
          </a:lstStyle>
          <a:p>
            <a:pPr>
              <a:defRPr/>
            </a:pPr>
            <a:endParaRPr lang="en-GB"/>
          </a:p>
        </p:txBody>
      </p:sp>
      <p:sp>
        <p:nvSpPr>
          <p:cNvPr id="4" name="Rectangle 6">
            <a:extLst>
              <a:ext uri="{FF2B5EF4-FFF2-40B4-BE49-F238E27FC236}">
                <a16:creationId xmlns:a16="http://schemas.microsoft.com/office/drawing/2014/main" id="{F182A228-8705-F074-9EF5-797BBAD0BB25}"/>
              </a:ext>
            </a:extLst>
          </p:cNvPr>
          <p:cNvSpPr>
            <a:spLocks noGrp="1" noChangeArrowheads="1"/>
          </p:cNvSpPr>
          <p:nvPr>
            <p:ph type="sldNum" sz="quarter" idx="12"/>
          </p:nvPr>
        </p:nvSpPr>
        <p:spPr>
          <a:ln/>
        </p:spPr>
        <p:txBody>
          <a:bodyPr/>
          <a:lstStyle>
            <a:lvl1pPr>
              <a:defRPr/>
            </a:lvl1pPr>
          </a:lstStyle>
          <a:p>
            <a:pPr>
              <a:defRPr/>
            </a:pPr>
            <a:fld id="{8A5D14F6-1834-4AA9-BB8B-7F468BBF9D5A}" type="slidenum">
              <a:rPr lang="en-GB" altLang="en-US"/>
              <a:pPr>
                <a:defRPr/>
              </a:pPr>
              <a:t>‹#›</a:t>
            </a:fld>
            <a:endParaRPr lang="en-GB" altLang="en-US"/>
          </a:p>
        </p:txBody>
      </p:sp>
    </p:spTree>
    <p:extLst>
      <p:ext uri="{BB962C8B-B14F-4D97-AF65-F5344CB8AC3E}">
        <p14:creationId xmlns:p14="http://schemas.microsoft.com/office/powerpoint/2010/main" val="486675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1ED7769B-B609-84C0-26BB-26D7615450B9}"/>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A469A2BC-8D68-DFB7-BBEE-69E6F7313CDB}"/>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3EC5DBD0-2D33-4EA5-639E-BB65354392AC}"/>
              </a:ext>
            </a:extLst>
          </p:cNvPr>
          <p:cNvSpPr>
            <a:spLocks noGrp="1" noChangeArrowheads="1"/>
          </p:cNvSpPr>
          <p:nvPr>
            <p:ph type="sldNum" sz="quarter" idx="12"/>
          </p:nvPr>
        </p:nvSpPr>
        <p:spPr>
          <a:ln/>
        </p:spPr>
        <p:txBody>
          <a:bodyPr/>
          <a:lstStyle>
            <a:lvl1pPr>
              <a:defRPr/>
            </a:lvl1pPr>
          </a:lstStyle>
          <a:p>
            <a:pPr>
              <a:defRPr/>
            </a:pPr>
            <a:fld id="{51A2739C-807A-4CC1-BA83-6AA17A9079D0}" type="slidenum">
              <a:rPr lang="en-GB" altLang="en-US"/>
              <a:pPr>
                <a:defRPr/>
              </a:pPr>
              <a:t>‹#›</a:t>
            </a:fld>
            <a:endParaRPr lang="en-GB" altLang="en-US"/>
          </a:p>
        </p:txBody>
      </p:sp>
    </p:spTree>
    <p:extLst>
      <p:ext uri="{BB962C8B-B14F-4D97-AF65-F5344CB8AC3E}">
        <p14:creationId xmlns:p14="http://schemas.microsoft.com/office/powerpoint/2010/main" val="25932649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BA77EFC6-F024-8EED-3D1C-8226ABFDA0EE}"/>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3ECDB4E7-E584-AB51-DBF0-2345F95D7BC8}"/>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65567AFC-C4CE-13F6-F4E5-2175E704B488}"/>
              </a:ext>
            </a:extLst>
          </p:cNvPr>
          <p:cNvSpPr>
            <a:spLocks noGrp="1" noChangeArrowheads="1"/>
          </p:cNvSpPr>
          <p:nvPr>
            <p:ph type="sldNum" sz="quarter" idx="12"/>
          </p:nvPr>
        </p:nvSpPr>
        <p:spPr>
          <a:ln/>
        </p:spPr>
        <p:txBody>
          <a:bodyPr/>
          <a:lstStyle>
            <a:lvl1pPr>
              <a:defRPr/>
            </a:lvl1pPr>
          </a:lstStyle>
          <a:p>
            <a:pPr>
              <a:defRPr/>
            </a:pPr>
            <a:fld id="{2510AB1E-EC46-433A-A086-2129571BF61C}" type="slidenum">
              <a:rPr lang="en-GB" altLang="en-US"/>
              <a:pPr>
                <a:defRPr/>
              </a:pPr>
              <a:t>‹#›</a:t>
            </a:fld>
            <a:endParaRPr lang="en-GB" altLang="en-US"/>
          </a:p>
        </p:txBody>
      </p:sp>
    </p:spTree>
    <p:extLst>
      <p:ext uri="{BB962C8B-B14F-4D97-AF65-F5344CB8AC3E}">
        <p14:creationId xmlns:p14="http://schemas.microsoft.com/office/powerpoint/2010/main" val="3498155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19064754-3E1E-C47E-3D96-661EBDC0E4C7}"/>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2890113E-C768-3FE3-C077-41C2A49844E6}"/>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E3B6347C-1F0D-79B4-4DD0-4F57319CAC6A}"/>
              </a:ext>
            </a:extLst>
          </p:cNvPr>
          <p:cNvSpPr>
            <a:spLocks noGrp="1" noChangeArrowheads="1"/>
          </p:cNvSpPr>
          <p:nvPr>
            <p:ph type="sldNum" sz="quarter" idx="12"/>
          </p:nvPr>
        </p:nvSpPr>
        <p:spPr>
          <a:ln/>
        </p:spPr>
        <p:txBody>
          <a:bodyPr/>
          <a:lstStyle>
            <a:lvl1pPr>
              <a:defRPr/>
            </a:lvl1pPr>
          </a:lstStyle>
          <a:p>
            <a:pPr>
              <a:defRPr/>
            </a:pPr>
            <a:fld id="{B2AE2609-1051-4592-B0E6-2DA8438BE3C9}" type="slidenum">
              <a:rPr lang="en-GB" altLang="en-US"/>
              <a:pPr>
                <a:defRPr/>
              </a:pPr>
              <a:t>‹#›</a:t>
            </a:fld>
            <a:endParaRPr lang="en-GB" altLang="en-US"/>
          </a:p>
        </p:txBody>
      </p:sp>
    </p:spTree>
    <p:extLst>
      <p:ext uri="{BB962C8B-B14F-4D97-AF65-F5344CB8AC3E}">
        <p14:creationId xmlns:p14="http://schemas.microsoft.com/office/powerpoint/2010/main" val="38295431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90D965F4-ACBE-DD97-EDB1-38B8E8ED5848}"/>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036DA394-E9EA-AEA3-2E97-0F598DEEFF3C}"/>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50F5BA5E-39F0-0912-B1E3-0C0B2DEA6582}"/>
              </a:ext>
            </a:extLst>
          </p:cNvPr>
          <p:cNvSpPr>
            <a:spLocks noGrp="1" noChangeArrowheads="1"/>
          </p:cNvSpPr>
          <p:nvPr>
            <p:ph type="sldNum" sz="quarter" idx="12"/>
          </p:nvPr>
        </p:nvSpPr>
        <p:spPr>
          <a:ln/>
        </p:spPr>
        <p:txBody>
          <a:bodyPr/>
          <a:lstStyle>
            <a:lvl1pPr>
              <a:defRPr/>
            </a:lvl1pPr>
          </a:lstStyle>
          <a:p>
            <a:pPr>
              <a:defRPr/>
            </a:pPr>
            <a:fld id="{8B655BEB-723B-4032-A994-FAEA0DB43D7C}" type="slidenum">
              <a:rPr lang="en-GB" altLang="en-US"/>
              <a:pPr>
                <a:defRPr/>
              </a:pPr>
              <a:t>‹#›</a:t>
            </a:fld>
            <a:endParaRPr lang="en-GB" altLang="en-US"/>
          </a:p>
        </p:txBody>
      </p:sp>
    </p:spTree>
    <p:extLst>
      <p:ext uri="{BB962C8B-B14F-4D97-AF65-F5344CB8AC3E}">
        <p14:creationId xmlns:p14="http://schemas.microsoft.com/office/powerpoint/2010/main" val="42145738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5CA4AEC8-2635-AF69-04D1-24201A0D661D}"/>
              </a:ext>
            </a:extLst>
          </p:cNvPr>
          <p:cNvSpPr>
            <a:spLocks noGrp="1" noChangeArrowheads="1"/>
          </p:cNvSpPr>
          <p:nvPr>
            <p:ph type="dt" sz="half" idx="10"/>
          </p:nvPr>
        </p:nvSpPr>
        <p:spPr>
          <a:ln/>
        </p:spPr>
        <p:txBody>
          <a:bodyPr/>
          <a:lstStyle>
            <a:lvl1pPr>
              <a:defRPr/>
            </a:lvl1pPr>
          </a:lstStyle>
          <a:p>
            <a:pPr>
              <a:defRPr/>
            </a:pPr>
            <a:endParaRPr lang="en-GB"/>
          </a:p>
        </p:txBody>
      </p:sp>
      <p:sp>
        <p:nvSpPr>
          <p:cNvPr id="6" name="Rectangle 5">
            <a:extLst>
              <a:ext uri="{FF2B5EF4-FFF2-40B4-BE49-F238E27FC236}">
                <a16:creationId xmlns:a16="http://schemas.microsoft.com/office/drawing/2014/main" id="{7DC95E7B-FE00-3CE6-A19B-48849E5CADE5}"/>
              </a:ext>
            </a:extLst>
          </p:cNvPr>
          <p:cNvSpPr>
            <a:spLocks noGrp="1" noChangeArrowheads="1"/>
          </p:cNvSpPr>
          <p:nvPr>
            <p:ph type="ftr" sz="quarter" idx="11"/>
          </p:nvPr>
        </p:nvSpPr>
        <p:spPr>
          <a:ln/>
        </p:spPr>
        <p:txBody>
          <a:bodyPr/>
          <a:lstStyle>
            <a:lvl1pPr>
              <a:defRPr/>
            </a:lvl1pPr>
          </a:lstStyle>
          <a:p>
            <a:pPr>
              <a:defRPr/>
            </a:pPr>
            <a:endParaRPr lang="en-GB"/>
          </a:p>
        </p:txBody>
      </p:sp>
      <p:sp>
        <p:nvSpPr>
          <p:cNvPr id="7" name="Rectangle 6">
            <a:extLst>
              <a:ext uri="{FF2B5EF4-FFF2-40B4-BE49-F238E27FC236}">
                <a16:creationId xmlns:a16="http://schemas.microsoft.com/office/drawing/2014/main" id="{4D7ECE38-0C43-CC49-0A2E-EE759D0D7EEE}"/>
              </a:ext>
            </a:extLst>
          </p:cNvPr>
          <p:cNvSpPr>
            <a:spLocks noGrp="1" noChangeArrowheads="1"/>
          </p:cNvSpPr>
          <p:nvPr>
            <p:ph type="sldNum" sz="quarter" idx="12"/>
          </p:nvPr>
        </p:nvSpPr>
        <p:spPr>
          <a:ln/>
        </p:spPr>
        <p:txBody>
          <a:bodyPr/>
          <a:lstStyle>
            <a:lvl1pPr>
              <a:defRPr/>
            </a:lvl1pPr>
          </a:lstStyle>
          <a:p>
            <a:pPr>
              <a:defRPr/>
            </a:pPr>
            <a:fld id="{A6B1C924-DF11-4D10-90FA-708A40534C8B}" type="slidenum">
              <a:rPr lang="en-GB" altLang="en-US"/>
              <a:pPr>
                <a:defRPr/>
              </a:pPr>
              <a:t>‹#›</a:t>
            </a:fld>
            <a:endParaRPr lang="en-GB" altLang="en-US"/>
          </a:p>
        </p:txBody>
      </p:sp>
    </p:spTree>
    <p:extLst>
      <p:ext uri="{BB962C8B-B14F-4D97-AF65-F5344CB8AC3E}">
        <p14:creationId xmlns:p14="http://schemas.microsoft.com/office/powerpoint/2010/main" val="33880575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81E8D7AF-8C0F-547A-215D-BDE49A0C62A9}"/>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3">
            <a:extLst>
              <a:ext uri="{FF2B5EF4-FFF2-40B4-BE49-F238E27FC236}">
                <a16:creationId xmlns:a16="http://schemas.microsoft.com/office/drawing/2014/main" id="{7A36EE16-5384-0B81-DAC1-2C1AA0AF3CEC}"/>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Rectangle 4">
            <a:extLst>
              <a:ext uri="{FF2B5EF4-FFF2-40B4-BE49-F238E27FC236}">
                <a16:creationId xmlns:a16="http://schemas.microsoft.com/office/drawing/2014/main" id="{78EBB1F5-4FD6-393F-C911-D00AB4008353}"/>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400">
                <a:latin typeface="+mn-lt"/>
                <a:cs typeface="Arial" charset="0"/>
              </a:defRPr>
            </a:lvl1pPr>
          </a:lstStyle>
          <a:p>
            <a:pPr>
              <a:defRPr/>
            </a:pPr>
            <a:endParaRPr lang="en-GB"/>
          </a:p>
        </p:txBody>
      </p:sp>
      <p:sp>
        <p:nvSpPr>
          <p:cNvPr id="1029" name="Rectangle 5">
            <a:extLst>
              <a:ext uri="{FF2B5EF4-FFF2-40B4-BE49-F238E27FC236}">
                <a16:creationId xmlns:a16="http://schemas.microsoft.com/office/drawing/2014/main" id="{03CD00AE-4AB8-BCE0-BC93-6DFA5B43779A}"/>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1" hangingPunct="1">
              <a:defRPr sz="1400">
                <a:latin typeface="+mn-lt"/>
                <a:cs typeface="Arial" charset="0"/>
              </a:defRPr>
            </a:lvl1pPr>
          </a:lstStyle>
          <a:p>
            <a:pPr>
              <a:defRPr/>
            </a:pPr>
            <a:endParaRPr lang="en-GB"/>
          </a:p>
        </p:txBody>
      </p:sp>
      <p:sp>
        <p:nvSpPr>
          <p:cNvPr id="1030" name="Rectangle 6">
            <a:extLst>
              <a:ext uri="{FF2B5EF4-FFF2-40B4-BE49-F238E27FC236}">
                <a16:creationId xmlns:a16="http://schemas.microsoft.com/office/drawing/2014/main" id="{75689994-D909-7EC6-39B7-2C44B9E15E1D}"/>
              </a:ext>
            </a:extLst>
          </p:cNvPr>
          <p:cNvSpPr>
            <a:spLocks noGrp="1" noChangeArrowheads="1"/>
          </p:cNvSpPr>
          <p:nvPr>
            <p:ph type="sldNum" sz="quarter" idx="4"/>
          </p:nvPr>
        </p:nvSpPr>
        <p:spPr bwMode="auto">
          <a:xfrm>
            <a:off x="6553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400" smtClean="0">
                <a:latin typeface="Arial" panose="020B0604020202020204" pitchFamily="34" charset="0"/>
              </a:defRPr>
            </a:lvl1pPr>
          </a:lstStyle>
          <a:p>
            <a:pPr>
              <a:defRPr/>
            </a:pPr>
            <a:fld id="{D52405EB-D7BE-4983-8B96-2D7548C3728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video" Target="https://player.vimeo.com/video/752278022?app_id=122963"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mailto:contactfmca@gmail.com" TargetMode="Externa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5">
            <a:extLst>
              <a:ext uri="{FF2B5EF4-FFF2-40B4-BE49-F238E27FC236}">
                <a16:creationId xmlns:a16="http://schemas.microsoft.com/office/drawing/2014/main" id="{BC50FF3F-6CDE-D6E3-1F5A-7B391015639F}"/>
              </a:ext>
            </a:extLst>
          </p:cNvPr>
          <p:cNvSpPr txBox="1">
            <a:spLocks noChangeArrowheads="1"/>
          </p:cNvSpPr>
          <p:nvPr/>
        </p:nvSpPr>
        <p:spPr bwMode="auto">
          <a:xfrm>
            <a:off x="323850" y="204932"/>
            <a:ext cx="8496300" cy="3908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None/>
            </a:pPr>
            <a:r>
              <a:rPr lang="en-GB" altLang="en-US">
                <a:solidFill>
                  <a:schemeClr val="bg1"/>
                </a:solidFill>
                <a:latin typeface="SassoonCRInfant"/>
                <a:cs typeface="Arial"/>
              </a:rPr>
              <a:t>Welcome to </a:t>
            </a:r>
            <a:endParaRPr lang="en-GB" altLang="en-US">
              <a:solidFill>
                <a:schemeClr val="bg1"/>
              </a:solidFill>
              <a:latin typeface="SassoonCRInfant"/>
            </a:endParaRPr>
          </a:p>
          <a:p>
            <a:pPr algn="ctr" eaLnBrk="1" hangingPunct="1">
              <a:spcBef>
                <a:spcPct val="50000"/>
              </a:spcBef>
              <a:buNone/>
            </a:pPr>
            <a:r>
              <a:rPr lang="en-GB" altLang="en-US">
                <a:solidFill>
                  <a:schemeClr val="bg1"/>
                </a:solidFill>
                <a:latin typeface="SassoonCRInfant"/>
                <a:cs typeface="Arial"/>
              </a:rPr>
              <a:t>Manor Court Community </a:t>
            </a:r>
          </a:p>
          <a:p>
            <a:pPr algn="ctr">
              <a:spcBef>
                <a:spcPct val="50000"/>
              </a:spcBef>
              <a:buNone/>
            </a:pPr>
            <a:r>
              <a:rPr lang="en-GB" altLang="en-US">
                <a:solidFill>
                  <a:schemeClr val="bg1"/>
                </a:solidFill>
                <a:latin typeface="SassoonCRInfant"/>
                <a:cs typeface="Arial"/>
              </a:rPr>
              <a:t>Primary School</a:t>
            </a:r>
            <a:endParaRPr lang="en-GB">
              <a:solidFill>
                <a:schemeClr val="bg1"/>
              </a:solidFill>
              <a:latin typeface="SassoonCRInfant"/>
            </a:endParaRPr>
          </a:p>
          <a:p>
            <a:pPr algn="ctr" eaLnBrk="1" hangingPunct="1">
              <a:spcBef>
                <a:spcPct val="50000"/>
              </a:spcBef>
              <a:buFontTx/>
              <a:buNone/>
            </a:pPr>
            <a:endParaRPr lang="en-GB" altLang="en-US" sz="8000">
              <a:solidFill>
                <a:schemeClr val="bg1"/>
              </a:solidFill>
              <a:latin typeface="SassoonPrimaryInfant"/>
            </a:endParaRPr>
          </a:p>
        </p:txBody>
      </p:sp>
      <p:pic>
        <p:nvPicPr>
          <p:cNvPr id="2" name="Online Media 1" descr="We believe that Manor Court Community Primary School is a fantastic place to be.  This short video will give you an insight into our school, the education that we offer to our children and our school values." title="An introduction to Manor Court Community Primary School.">
            <a:hlinkClick r:id="" action="ppaction://media"/>
            <a:extLst>
              <a:ext uri="{FF2B5EF4-FFF2-40B4-BE49-F238E27FC236}">
                <a16:creationId xmlns:a16="http://schemas.microsoft.com/office/drawing/2014/main" id="{D67D16C2-FC8E-A6F8-7002-A74E409619FB}"/>
              </a:ext>
            </a:extLst>
          </p:cNvPr>
          <p:cNvPicPr>
            <a:picLocks noRot="1" noChangeAspect="1"/>
          </p:cNvPicPr>
          <p:nvPr>
            <a:videoFile r:link="rId1"/>
          </p:nvPr>
        </p:nvPicPr>
        <p:blipFill>
          <a:blip r:embed="rId3"/>
          <a:stretch>
            <a:fillRect/>
          </a:stretch>
        </p:blipFill>
        <p:spPr>
          <a:xfrm>
            <a:off x="914400" y="2349789"/>
            <a:ext cx="7315200" cy="4121150"/>
          </a:xfrm>
          <a:prstGeom prst="rect">
            <a:avLst/>
          </a:prstGeom>
        </p:spPr>
      </p:pic>
    </p:spTree>
    <p:extLst>
      <p:ext uri="{BB962C8B-B14F-4D97-AF65-F5344CB8AC3E}">
        <p14:creationId xmlns:p14="http://schemas.microsoft.com/office/powerpoint/2010/main" val="24717069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EAAC58F7-C3A5-B421-2795-E5165B72348C}"/>
              </a:ext>
            </a:extLst>
          </p:cNvPr>
          <p:cNvSpPr>
            <a:spLocks noGrp="1" noChangeArrowheads="1"/>
          </p:cNvSpPr>
          <p:nvPr>
            <p:ph type="title"/>
          </p:nvPr>
        </p:nvSpPr>
        <p:spPr>
          <a:xfrm>
            <a:off x="307975" y="160338"/>
            <a:ext cx="8229600" cy="1143000"/>
          </a:xfrm>
        </p:spPr>
        <p:txBody>
          <a:bodyPr/>
          <a:lstStyle/>
          <a:p>
            <a:pPr eaLnBrk="1" hangingPunct="1"/>
            <a:r>
              <a:rPr lang="en-GB" altLang="en-US">
                <a:solidFill>
                  <a:schemeClr val="bg1"/>
                </a:solidFill>
              </a:rPr>
              <a:t>Our Staff</a:t>
            </a:r>
          </a:p>
        </p:txBody>
      </p:sp>
      <p:sp>
        <p:nvSpPr>
          <p:cNvPr id="4099" name="Rectangle 3">
            <a:extLst>
              <a:ext uri="{FF2B5EF4-FFF2-40B4-BE49-F238E27FC236}">
                <a16:creationId xmlns:a16="http://schemas.microsoft.com/office/drawing/2014/main" id="{8F6447AD-28AE-CBAF-AC0E-6A84A4DF3E51}"/>
              </a:ext>
            </a:extLst>
          </p:cNvPr>
          <p:cNvSpPr>
            <a:spLocks noGrp="1" noChangeArrowheads="1"/>
          </p:cNvSpPr>
          <p:nvPr>
            <p:ph type="body" idx="1"/>
          </p:nvPr>
        </p:nvSpPr>
        <p:spPr>
          <a:xfrm>
            <a:off x="425450" y="1412875"/>
            <a:ext cx="8899525" cy="4752975"/>
          </a:xfrm>
        </p:spPr>
        <p:txBody>
          <a:bodyPr/>
          <a:lstStyle/>
          <a:p>
            <a:pPr eaLnBrk="1" hangingPunct="1">
              <a:buNone/>
            </a:pPr>
            <a:r>
              <a:rPr lang="en-GB" altLang="en-US" sz="3600" b="1">
                <a:solidFill>
                  <a:schemeClr val="bg1"/>
                </a:solidFill>
                <a:latin typeface="SassoonCRInfant"/>
              </a:rPr>
              <a:t>          </a:t>
            </a:r>
            <a:endParaRPr lang="en-GB" altLang="en-US" sz="2800">
              <a:solidFill>
                <a:schemeClr val="bg1"/>
              </a:solidFill>
              <a:latin typeface="SassoonCRInfant"/>
            </a:endParaRPr>
          </a:p>
          <a:p>
            <a:pPr eaLnBrk="1" hangingPunct="1">
              <a:buFontTx/>
              <a:buNone/>
            </a:pPr>
            <a:endParaRPr lang="en-GB" altLang="en-US" sz="3600">
              <a:solidFill>
                <a:schemeClr val="bg1"/>
              </a:solidFill>
              <a:latin typeface="SassoonCRInfant"/>
            </a:endParaRPr>
          </a:p>
          <a:p>
            <a:pPr eaLnBrk="1" hangingPunct="1">
              <a:buFontTx/>
              <a:buNone/>
            </a:pPr>
            <a:endParaRPr lang="en-GB" altLang="en-US" sz="2800">
              <a:solidFill>
                <a:schemeClr val="bg1"/>
              </a:solidFill>
              <a:latin typeface="SassoonCRInfant"/>
            </a:endParaRPr>
          </a:p>
          <a:p>
            <a:pPr eaLnBrk="1" hangingPunct="1">
              <a:buNone/>
            </a:pPr>
            <a:r>
              <a:rPr lang="en-GB" altLang="en-US" sz="2800">
                <a:solidFill>
                  <a:schemeClr val="bg1"/>
                </a:solidFill>
                <a:latin typeface="SassoonCRInfant"/>
              </a:rPr>
              <a:t>                                   </a:t>
            </a:r>
            <a:r>
              <a:rPr lang="en-GB" altLang="en-US" sz="3600">
                <a:solidFill>
                  <a:schemeClr val="bg1"/>
                </a:solidFill>
                <a:latin typeface="SassoonCRInfant"/>
              </a:rPr>
              <a:t>                          </a:t>
            </a:r>
          </a:p>
          <a:p>
            <a:pPr eaLnBrk="1" hangingPunct="1">
              <a:buNone/>
            </a:pPr>
            <a:r>
              <a:rPr lang="en-GB" altLang="en-US" sz="3600">
                <a:solidFill>
                  <a:schemeClr val="bg1"/>
                </a:solidFill>
                <a:latin typeface="SassoonCRInfant"/>
              </a:rPr>
              <a:t>                          </a:t>
            </a:r>
          </a:p>
        </p:txBody>
      </p:sp>
      <p:sp>
        <p:nvSpPr>
          <p:cNvPr id="4100" name="Rectangle 7">
            <a:extLst>
              <a:ext uri="{FF2B5EF4-FFF2-40B4-BE49-F238E27FC236}">
                <a16:creationId xmlns:a16="http://schemas.microsoft.com/office/drawing/2014/main" id="{D24CC7DF-0510-03CD-FBA6-C7CD5FED69B6}"/>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SassoonPrimaryInfant"/>
            </a:endParaRPr>
          </a:p>
        </p:txBody>
      </p:sp>
      <p:sp>
        <p:nvSpPr>
          <p:cNvPr id="4101" name="Rectangle 8">
            <a:extLst>
              <a:ext uri="{FF2B5EF4-FFF2-40B4-BE49-F238E27FC236}">
                <a16:creationId xmlns:a16="http://schemas.microsoft.com/office/drawing/2014/main" id="{C2DFF266-8070-1B78-5748-7279EDF6D253}"/>
              </a:ext>
            </a:extLst>
          </p:cNvPr>
          <p:cNvSpPr>
            <a:spLocks noChangeArrowheads="1"/>
          </p:cNvSpPr>
          <p:nvPr/>
        </p:nvSpPr>
        <p:spPr bwMode="auto">
          <a:xfrm>
            <a:off x="0" y="1600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SassoonPrimaryInfant"/>
            </a:endParaRPr>
          </a:p>
        </p:txBody>
      </p:sp>
      <p:pic>
        <p:nvPicPr>
          <p:cNvPr id="4102" name="Picture 18" descr="School Logo">
            <a:extLst>
              <a:ext uri="{FF2B5EF4-FFF2-40B4-BE49-F238E27FC236}">
                <a16:creationId xmlns:a16="http://schemas.microsoft.com/office/drawing/2014/main" id="{5FE38AD8-71B6-88FC-9DCC-C432DBFFECB6}"/>
              </a:ext>
            </a:extLst>
          </p:cNvPr>
          <p:cNvPicPr>
            <a:picLocks noChangeAspect="1" noChangeArrowheads="1"/>
          </p:cNvPicPr>
          <p:nvPr/>
        </p:nvPicPr>
        <p:blipFill>
          <a:blip r:embed="rId3">
            <a:clrChange>
              <a:clrFrom>
                <a:srgbClr val="000094"/>
              </a:clrFrom>
              <a:clrTo>
                <a:srgbClr val="000094">
                  <a:alpha val="0"/>
                </a:srgbClr>
              </a:clrTo>
            </a:clrChange>
            <a:extLst>
              <a:ext uri="{28A0092B-C50C-407E-A947-70E740481C1C}">
                <a14:useLocalDpi xmlns:a14="http://schemas.microsoft.com/office/drawing/2010/main" val="0"/>
              </a:ext>
            </a:extLst>
          </a:blip>
          <a:srcRect/>
          <a:stretch>
            <a:fillRect/>
          </a:stretch>
        </p:blipFill>
        <p:spPr bwMode="auto">
          <a:xfrm>
            <a:off x="327025" y="5291138"/>
            <a:ext cx="1220788" cy="1509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3" name="AutoShape 9">
            <a:extLst>
              <a:ext uri="{FF2B5EF4-FFF2-40B4-BE49-F238E27FC236}">
                <a16:creationId xmlns:a16="http://schemas.microsoft.com/office/drawing/2014/main" id="{2FC885D0-24FF-B377-8F0A-C383E3516ED4}"/>
              </a:ext>
            </a:extLst>
          </p:cNvPr>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SassoonPrimaryInfant"/>
            </a:endParaRPr>
          </a:p>
        </p:txBody>
      </p:sp>
      <p:sp>
        <p:nvSpPr>
          <p:cNvPr id="4104" name="AutoShape 11">
            <a:extLst>
              <a:ext uri="{FF2B5EF4-FFF2-40B4-BE49-F238E27FC236}">
                <a16:creationId xmlns:a16="http://schemas.microsoft.com/office/drawing/2014/main" id="{9A15248C-77CB-2389-CD80-3854D9F9C138}"/>
              </a:ext>
            </a:extLst>
          </p:cNvPr>
          <p:cNvSpPr>
            <a:spLocks noChangeAspect="1" noChangeArrowheads="1"/>
          </p:cNvSpPr>
          <p:nvPr/>
        </p:nvSpPr>
        <p:spPr bwMode="auto">
          <a:xfrm>
            <a:off x="307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SassoonPrimaryInfant"/>
            </a:endParaRPr>
          </a:p>
        </p:txBody>
      </p:sp>
      <p:sp>
        <p:nvSpPr>
          <p:cNvPr id="4105" name="AutoShape 14">
            <a:extLst>
              <a:ext uri="{FF2B5EF4-FFF2-40B4-BE49-F238E27FC236}">
                <a16:creationId xmlns:a16="http://schemas.microsoft.com/office/drawing/2014/main" id="{DCE01231-4771-09D8-CF1A-C6F8A1DFEE46}"/>
              </a:ext>
            </a:extLst>
          </p:cNvPr>
          <p:cNvSpPr>
            <a:spLocks noChangeAspect="1" noChangeArrowheads="1"/>
          </p:cNvSpPr>
          <p:nvPr/>
        </p:nvSpPr>
        <p:spPr bwMode="auto">
          <a:xfrm>
            <a:off x="460375" y="1603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SassoonPrimaryInfant"/>
            </a:endParaRPr>
          </a:p>
        </p:txBody>
      </p:sp>
      <p:sp>
        <p:nvSpPr>
          <p:cNvPr id="4106" name="AutoShape 16">
            <a:extLst>
              <a:ext uri="{FF2B5EF4-FFF2-40B4-BE49-F238E27FC236}">
                <a16:creationId xmlns:a16="http://schemas.microsoft.com/office/drawing/2014/main" id="{7DBFB8F8-0D0E-35FE-EAAF-FA6D34C01F2B}"/>
              </a:ext>
            </a:extLst>
          </p:cNvPr>
          <p:cNvSpPr>
            <a:spLocks noChangeAspect="1" noChangeArrowheads="1"/>
          </p:cNvSpPr>
          <p:nvPr/>
        </p:nvSpPr>
        <p:spPr bwMode="auto">
          <a:xfrm>
            <a:off x="612775" y="3127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SassoonPrimaryInfant"/>
            </a:endParaRPr>
          </a:p>
        </p:txBody>
      </p:sp>
      <p:pic>
        <p:nvPicPr>
          <p:cNvPr id="4107" name="Picture 17">
            <a:extLst>
              <a:ext uri="{FF2B5EF4-FFF2-40B4-BE49-F238E27FC236}">
                <a16:creationId xmlns:a16="http://schemas.microsoft.com/office/drawing/2014/main" id="{DEFA44A0-DE8C-C912-219F-3E30D92A76D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2210" y="1083567"/>
            <a:ext cx="2053138" cy="2206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8" name="AutoShape 14">
            <a:extLst>
              <a:ext uri="{FF2B5EF4-FFF2-40B4-BE49-F238E27FC236}">
                <a16:creationId xmlns:a16="http://schemas.microsoft.com/office/drawing/2014/main" id="{1351CDB8-78C0-A470-9056-C011302313DC}"/>
              </a:ext>
            </a:extLst>
          </p:cNvPr>
          <p:cNvSpPr>
            <a:spLocks noChangeAspect="1" noChangeArrowheads="1"/>
          </p:cNvSpPr>
          <p:nvPr/>
        </p:nvSpPr>
        <p:spPr bwMode="auto">
          <a:xfrm>
            <a:off x="765175" y="4651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SassoonPrimaryInfant"/>
            </a:endParaRPr>
          </a:p>
        </p:txBody>
      </p:sp>
      <p:sp>
        <p:nvSpPr>
          <p:cNvPr id="4109" name="AutoShape 16">
            <a:extLst>
              <a:ext uri="{FF2B5EF4-FFF2-40B4-BE49-F238E27FC236}">
                <a16:creationId xmlns:a16="http://schemas.microsoft.com/office/drawing/2014/main" id="{5D0E2740-0563-1412-7FDB-144042FA4705}"/>
              </a:ext>
            </a:extLst>
          </p:cNvPr>
          <p:cNvSpPr>
            <a:spLocks noChangeAspect="1" noChangeArrowheads="1"/>
          </p:cNvSpPr>
          <p:nvPr/>
        </p:nvSpPr>
        <p:spPr bwMode="auto">
          <a:xfrm>
            <a:off x="917575" y="6175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SassoonPrimaryInfant"/>
            </a:endParaRPr>
          </a:p>
        </p:txBody>
      </p:sp>
      <p:pic>
        <p:nvPicPr>
          <p:cNvPr id="4111" name="Picture 11">
            <a:extLst>
              <a:ext uri="{FF2B5EF4-FFF2-40B4-BE49-F238E27FC236}">
                <a16:creationId xmlns:a16="http://schemas.microsoft.com/office/drawing/2014/main" id="{7C1521EF-AADD-1489-B1C9-65D7992833B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44508" y="4013896"/>
            <a:ext cx="1829691" cy="204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2">
            <a:extLst>
              <a:ext uri="{FF2B5EF4-FFF2-40B4-BE49-F238E27FC236}">
                <a16:creationId xmlns:a16="http://schemas.microsoft.com/office/drawing/2014/main" id="{FE0E9607-468D-3294-9542-6D44B1654203}"/>
              </a:ext>
            </a:extLst>
          </p:cNvPr>
          <p:cNvPicPr>
            <a:picLocks noChangeAspect="1"/>
          </p:cNvPicPr>
          <p:nvPr/>
        </p:nvPicPr>
        <p:blipFill>
          <a:blip r:embed="rId6"/>
          <a:stretch>
            <a:fillRect/>
          </a:stretch>
        </p:blipFill>
        <p:spPr>
          <a:xfrm>
            <a:off x="5996444" y="3885155"/>
            <a:ext cx="1691797" cy="2156566"/>
          </a:xfrm>
          <a:prstGeom prst="rect">
            <a:avLst/>
          </a:prstGeom>
        </p:spPr>
      </p:pic>
      <p:sp>
        <p:nvSpPr>
          <p:cNvPr id="3" name="TextBox 2">
            <a:extLst>
              <a:ext uri="{FF2B5EF4-FFF2-40B4-BE49-F238E27FC236}">
                <a16:creationId xmlns:a16="http://schemas.microsoft.com/office/drawing/2014/main" id="{3B694920-379F-4863-7FD8-3297CB954677}"/>
              </a:ext>
            </a:extLst>
          </p:cNvPr>
          <p:cNvSpPr txBox="1"/>
          <p:nvPr/>
        </p:nvSpPr>
        <p:spPr>
          <a:xfrm>
            <a:off x="528182" y="3367414"/>
            <a:ext cx="5175334"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solidFill>
                  <a:srgbClr val="FFFFFF"/>
                </a:solidFill>
                <a:latin typeface="SassoonCRInfant"/>
                <a:cs typeface="Arial"/>
              </a:rPr>
              <a:t>         </a:t>
            </a:r>
            <a:r>
              <a:rPr lang="en-US" sz="2800" err="1">
                <a:solidFill>
                  <a:srgbClr val="FFFFFF"/>
                </a:solidFill>
                <a:latin typeface="SassoonCRInfant"/>
                <a:cs typeface="Arial"/>
              </a:rPr>
              <a:t>Mr</a:t>
            </a:r>
            <a:r>
              <a:rPr lang="en-US" sz="2800">
                <a:solidFill>
                  <a:srgbClr val="FFFFFF"/>
                </a:solidFill>
                <a:latin typeface="SassoonCRInfant"/>
                <a:cs typeface="Arial"/>
              </a:rPr>
              <a:t> Talmage</a:t>
            </a:r>
            <a:endParaRPr lang="en-US" sz="2800">
              <a:cs typeface="Arial"/>
            </a:endParaRPr>
          </a:p>
        </p:txBody>
      </p:sp>
      <p:sp>
        <p:nvSpPr>
          <p:cNvPr id="5" name="TextBox 4">
            <a:extLst>
              <a:ext uri="{FF2B5EF4-FFF2-40B4-BE49-F238E27FC236}">
                <a16:creationId xmlns:a16="http://schemas.microsoft.com/office/drawing/2014/main" id="{6FA86ED2-65E2-5E2C-F4DC-66D566A293C7}"/>
              </a:ext>
            </a:extLst>
          </p:cNvPr>
          <p:cNvSpPr txBox="1"/>
          <p:nvPr/>
        </p:nvSpPr>
        <p:spPr>
          <a:xfrm>
            <a:off x="5997880" y="3231714"/>
            <a:ext cx="359914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FFFFFF"/>
                </a:solidFill>
                <a:latin typeface="SassoonCRInfant"/>
                <a:cs typeface="Arial"/>
              </a:rPr>
              <a:t> </a:t>
            </a:r>
            <a:r>
              <a:rPr lang="en-US" sz="2800" err="1">
                <a:solidFill>
                  <a:srgbClr val="FFFFFF"/>
                </a:solidFill>
                <a:latin typeface="SassoonCRInfant"/>
                <a:cs typeface="Arial"/>
              </a:rPr>
              <a:t>Mr</a:t>
            </a:r>
            <a:r>
              <a:rPr lang="en-US" sz="2800">
                <a:solidFill>
                  <a:srgbClr val="FFFFFF"/>
                </a:solidFill>
                <a:latin typeface="SassoonCRInfant"/>
                <a:cs typeface="Arial"/>
              </a:rPr>
              <a:t> </a:t>
            </a:r>
            <a:r>
              <a:rPr lang="en-US" sz="2800" err="1">
                <a:solidFill>
                  <a:srgbClr val="FFFFFF"/>
                </a:solidFill>
                <a:latin typeface="SassoonCRInfant"/>
                <a:cs typeface="Arial"/>
              </a:rPr>
              <a:t>Clode</a:t>
            </a:r>
            <a:endParaRPr lang="en-US" sz="2800" err="1">
              <a:cs typeface="Arial"/>
            </a:endParaRPr>
          </a:p>
        </p:txBody>
      </p:sp>
      <p:sp>
        <p:nvSpPr>
          <p:cNvPr id="6" name="TextBox 5">
            <a:extLst>
              <a:ext uri="{FF2B5EF4-FFF2-40B4-BE49-F238E27FC236}">
                <a16:creationId xmlns:a16="http://schemas.microsoft.com/office/drawing/2014/main" id="{5511CD05-E69A-4CB5-0277-F6865D6C04A4}"/>
              </a:ext>
            </a:extLst>
          </p:cNvPr>
          <p:cNvSpPr txBox="1"/>
          <p:nvPr/>
        </p:nvSpPr>
        <p:spPr>
          <a:xfrm>
            <a:off x="1478071" y="6133578"/>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err="1">
                <a:solidFill>
                  <a:srgbClr val="FFFFFF"/>
                </a:solidFill>
                <a:latin typeface="SassoonCRInfant"/>
                <a:cs typeface="Arial"/>
              </a:rPr>
              <a:t>Mrs</a:t>
            </a:r>
            <a:r>
              <a:rPr lang="en-US" sz="2800">
                <a:solidFill>
                  <a:srgbClr val="FFFFFF"/>
                </a:solidFill>
                <a:latin typeface="SassoonCRInfant"/>
                <a:cs typeface="Arial"/>
              </a:rPr>
              <a:t> Farwell</a:t>
            </a:r>
            <a:endParaRPr lang="en-US" sz="2800">
              <a:solidFill>
                <a:srgbClr val="FFFFFF"/>
              </a:solidFill>
              <a:latin typeface="SassoonCRInfant"/>
            </a:endParaRPr>
          </a:p>
        </p:txBody>
      </p:sp>
      <p:sp>
        <p:nvSpPr>
          <p:cNvPr id="7" name="TextBox 6">
            <a:extLst>
              <a:ext uri="{FF2B5EF4-FFF2-40B4-BE49-F238E27FC236}">
                <a16:creationId xmlns:a16="http://schemas.microsoft.com/office/drawing/2014/main" id="{883C8121-5EBE-E9AA-A131-531A8FF8C718}"/>
              </a:ext>
            </a:extLst>
          </p:cNvPr>
          <p:cNvSpPr txBox="1"/>
          <p:nvPr/>
        </p:nvSpPr>
        <p:spPr>
          <a:xfrm>
            <a:off x="5799551" y="6133578"/>
            <a:ext cx="274320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a:solidFill>
                  <a:srgbClr val="FFFFFF"/>
                </a:solidFill>
                <a:latin typeface="SassoonCRInfant"/>
                <a:cs typeface="Arial"/>
              </a:rPr>
              <a:t>Miss Gregory</a:t>
            </a:r>
            <a:endParaRPr lang="en-US" sz="2800">
              <a:cs typeface="Arial"/>
            </a:endParaRPr>
          </a:p>
        </p:txBody>
      </p:sp>
      <p:pic>
        <p:nvPicPr>
          <p:cNvPr id="4" name="Picture 3" descr="A person in a white shirt and tie&#10;&#10;Description automatically generated">
            <a:extLst>
              <a:ext uri="{FF2B5EF4-FFF2-40B4-BE49-F238E27FC236}">
                <a16:creationId xmlns:a16="http://schemas.microsoft.com/office/drawing/2014/main" id="{CCCE040A-305A-BCFA-0642-82EE54FFD561}"/>
              </a:ext>
            </a:extLst>
          </p:cNvPr>
          <p:cNvPicPr>
            <a:picLocks noChangeAspect="1"/>
          </p:cNvPicPr>
          <p:nvPr/>
        </p:nvPicPr>
        <p:blipFill>
          <a:blip r:embed="rId7"/>
          <a:stretch>
            <a:fillRect/>
          </a:stretch>
        </p:blipFill>
        <p:spPr>
          <a:xfrm>
            <a:off x="1549358" y="1014283"/>
            <a:ext cx="1819275" cy="22098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E195B2CA-1D8F-03CD-C1C8-A6C744A22190}"/>
              </a:ext>
            </a:extLst>
          </p:cNvPr>
          <p:cNvSpPr>
            <a:spLocks noGrp="1" noChangeArrowheads="1"/>
          </p:cNvSpPr>
          <p:nvPr>
            <p:ph type="title"/>
          </p:nvPr>
        </p:nvSpPr>
        <p:spPr>
          <a:xfrm>
            <a:off x="307975" y="160338"/>
            <a:ext cx="8229600" cy="1143000"/>
          </a:xfrm>
        </p:spPr>
        <p:txBody>
          <a:bodyPr/>
          <a:lstStyle/>
          <a:p>
            <a:pPr eaLnBrk="1" hangingPunct="1"/>
            <a:r>
              <a:rPr lang="en-GB" altLang="en-US">
                <a:solidFill>
                  <a:schemeClr val="bg1"/>
                </a:solidFill>
              </a:rPr>
              <a:t>Our Staff</a:t>
            </a:r>
          </a:p>
        </p:txBody>
      </p:sp>
      <p:sp>
        <p:nvSpPr>
          <p:cNvPr id="6147" name="Rectangle 3">
            <a:extLst>
              <a:ext uri="{FF2B5EF4-FFF2-40B4-BE49-F238E27FC236}">
                <a16:creationId xmlns:a16="http://schemas.microsoft.com/office/drawing/2014/main" id="{5385C1D1-8265-7899-893E-CFFA8FAC3B5A}"/>
              </a:ext>
            </a:extLst>
          </p:cNvPr>
          <p:cNvSpPr>
            <a:spLocks noGrp="1" noChangeArrowheads="1"/>
          </p:cNvSpPr>
          <p:nvPr>
            <p:ph type="body" idx="1"/>
          </p:nvPr>
        </p:nvSpPr>
        <p:spPr>
          <a:xfrm>
            <a:off x="441325" y="1125538"/>
            <a:ext cx="8229600" cy="5399087"/>
          </a:xfrm>
        </p:spPr>
        <p:txBody>
          <a:bodyPr/>
          <a:lstStyle/>
          <a:p>
            <a:pPr eaLnBrk="1" hangingPunct="1">
              <a:buNone/>
            </a:pPr>
            <a:r>
              <a:rPr lang="en-GB" altLang="en-US" sz="3600">
                <a:solidFill>
                  <a:schemeClr val="bg1"/>
                </a:solidFill>
                <a:latin typeface="SassoonCRInfant"/>
              </a:rPr>
              <a:t>      </a:t>
            </a:r>
            <a:endParaRPr lang="en-US">
              <a:solidFill>
                <a:schemeClr val="bg1"/>
              </a:solidFill>
            </a:endParaRPr>
          </a:p>
          <a:p>
            <a:pPr>
              <a:buNone/>
            </a:pPr>
            <a:r>
              <a:rPr lang="en-GB" altLang="en-US" sz="3600">
                <a:solidFill>
                  <a:schemeClr val="bg1"/>
                </a:solidFill>
                <a:latin typeface="SassoonCRInfant"/>
              </a:rPr>
              <a:t>Miss Hamilton (Squirrels)</a:t>
            </a:r>
            <a:endParaRPr lang="en-GB">
              <a:solidFill>
                <a:schemeClr val="bg1"/>
              </a:solidFill>
            </a:endParaRPr>
          </a:p>
          <a:p>
            <a:pPr eaLnBrk="1" hangingPunct="1">
              <a:buFontTx/>
              <a:buNone/>
            </a:pPr>
            <a:endParaRPr lang="en-GB" altLang="en-US" sz="3600">
              <a:solidFill>
                <a:schemeClr val="bg1"/>
              </a:solidFill>
              <a:latin typeface="SassoonCRInfant"/>
            </a:endParaRPr>
          </a:p>
          <a:p>
            <a:pPr eaLnBrk="1" hangingPunct="1">
              <a:buNone/>
            </a:pPr>
            <a:r>
              <a:rPr lang="en-GB" altLang="en-US" sz="3600">
                <a:solidFill>
                  <a:schemeClr val="bg1"/>
                </a:solidFill>
                <a:latin typeface="SassoonCRInfant"/>
              </a:rPr>
              <a:t>     </a:t>
            </a:r>
          </a:p>
          <a:p>
            <a:pPr eaLnBrk="1" hangingPunct="1">
              <a:buNone/>
            </a:pPr>
            <a:r>
              <a:rPr lang="en-GB" altLang="en-US" sz="3600">
                <a:solidFill>
                  <a:schemeClr val="bg1"/>
                </a:solidFill>
                <a:latin typeface="SassoonCRInfant"/>
              </a:rPr>
              <a:t>Miss Grabham (Hedgehogs)  </a:t>
            </a:r>
            <a:endParaRPr lang="en-GB">
              <a:solidFill>
                <a:schemeClr val="bg1"/>
              </a:solidFill>
            </a:endParaRPr>
          </a:p>
          <a:p>
            <a:pPr eaLnBrk="1" hangingPunct="1">
              <a:buFontTx/>
              <a:buNone/>
            </a:pPr>
            <a:endParaRPr lang="en-GB" altLang="en-US" sz="3600">
              <a:solidFill>
                <a:schemeClr val="bg1"/>
              </a:solidFill>
              <a:latin typeface="SassoonCRInfant"/>
            </a:endParaRPr>
          </a:p>
          <a:p>
            <a:pPr eaLnBrk="1" hangingPunct="1">
              <a:buFontTx/>
              <a:buNone/>
            </a:pPr>
            <a:endParaRPr lang="en-GB" altLang="en-US" sz="3600"/>
          </a:p>
          <a:p>
            <a:pPr eaLnBrk="1" hangingPunct="1">
              <a:buNone/>
            </a:pPr>
            <a:r>
              <a:rPr lang="en-GB" altLang="en-US" sz="3600">
                <a:solidFill>
                  <a:schemeClr val="bg1"/>
                </a:solidFill>
                <a:latin typeface="SassoonCRInfant"/>
              </a:rPr>
              <a:t>        </a:t>
            </a:r>
          </a:p>
        </p:txBody>
      </p:sp>
      <p:sp>
        <p:nvSpPr>
          <p:cNvPr id="6148" name="Rectangle 7">
            <a:extLst>
              <a:ext uri="{FF2B5EF4-FFF2-40B4-BE49-F238E27FC236}">
                <a16:creationId xmlns:a16="http://schemas.microsoft.com/office/drawing/2014/main" id="{E86C8867-43BF-73F4-B7A3-118442AF44CD}"/>
              </a:ext>
            </a:extLst>
          </p:cNvPr>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SassoonPrimaryInfant"/>
            </a:endParaRPr>
          </a:p>
        </p:txBody>
      </p:sp>
      <p:sp>
        <p:nvSpPr>
          <p:cNvPr id="6149" name="Rectangle 8">
            <a:extLst>
              <a:ext uri="{FF2B5EF4-FFF2-40B4-BE49-F238E27FC236}">
                <a16:creationId xmlns:a16="http://schemas.microsoft.com/office/drawing/2014/main" id="{3D329543-EC79-24C0-9039-FE3708F94FA3}"/>
              </a:ext>
            </a:extLst>
          </p:cNvPr>
          <p:cNvSpPr>
            <a:spLocks noChangeArrowheads="1"/>
          </p:cNvSpPr>
          <p:nvPr/>
        </p:nvSpPr>
        <p:spPr bwMode="auto">
          <a:xfrm>
            <a:off x="0" y="1600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SassoonPrimaryInfant"/>
            </a:endParaRPr>
          </a:p>
        </p:txBody>
      </p:sp>
      <p:pic>
        <p:nvPicPr>
          <p:cNvPr id="6150" name="Picture 18" descr="School Logo">
            <a:extLst>
              <a:ext uri="{FF2B5EF4-FFF2-40B4-BE49-F238E27FC236}">
                <a16:creationId xmlns:a16="http://schemas.microsoft.com/office/drawing/2014/main" id="{887CDABD-A134-936E-36D0-4A39B6E20C9E}"/>
              </a:ext>
            </a:extLst>
          </p:cNvPr>
          <p:cNvPicPr>
            <a:picLocks noChangeAspect="1" noChangeArrowheads="1"/>
          </p:cNvPicPr>
          <p:nvPr/>
        </p:nvPicPr>
        <p:blipFill>
          <a:blip r:embed="rId2">
            <a:clrChange>
              <a:clrFrom>
                <a:srgbClr val="000094"/>
              </a:clrFrom>
              <a:clrTo>
                <a:srgbClr val="000094">
                  <a:alpha val="0"/>
                </a:srgbClr>
              </a:clrTo>
            </a:clrChange>
            <a:extLst>
              <a:ext uri="{28A0092B-C50C-407E-A947-70E740481C1C}">
                <a14:useLocalDpi xmlns:a14="http://schemas.microsoft.com/office/drawing/2010/main" val="0"/>
              </a:ext>
            </a:extLst>
          </a:blip>
          <a:srcRect/>
          <a:stretch>
            <a:fillRect/>
          </a:stretch>
        </p:blipFill>
        <p:spPr bwMode="auto">
          <a:xfrm>
            <a:off x="68263" y="5121275"/>
            <a:ext cx="1152525" cy="142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1" name="AutoShape 9">
            <a:extLst>
              <a:ext uri="{FF2B5EF4-FFF2-40B4-BE49-F238E27FC236}">
                <a16:creationId xmlns:a16="http://schemas.microsoft.com/office/drawing/2014/main" id="{1AF5766F-E6A7-8657-739B-80CB0F52066D}"/>
              </a:ext>
            </a:extLst>
          </p:cNvPr>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SassoonPrimaryInfant"/>
            </a:endParaRPr>
          </a:p>
        </p:txBody>
      </p:sp>
      <p:sp>
        <p:nvSpPr>
          <p:cNvPr id="6152" name="AutoShape 11">
            <a:extLst>
              <a:ext uri="{FF2B5EF4-FFF2-40B4-BE49-F238E27FC236}">
                <a16:creationId xmlns:a16="http://schemas.microsoft.com/office/drawing/2014/main" id="{3A0FE1C2-2FE2-77EB-D074-2287A16279C6}"/>
              </a:ext>
            </a:extLst>
          </p:cNvPr>
          <p:cNvSpPr>
            <a:spLocks noChangeAspect="1" noChangeArrowheads="1"/>
          </p:cNvSpPr>
          <p:nvPr/>
        </p:nvSpPr>
        <p:spPr bwMode="auto">
          <a:xfrm>
            <a:off x="307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SassoonPrimaryInfant"/>
            </a:endParaRPr>
          </a:p>
        </p:txBody>
      </p:sp>
      <p:pic>
        <p:nvPicPr>
          <p:cNvPr id="4" name="Picture 4" descr="A picture containing person, outdoor&#10;&#10;Description automatically generated">
            <a:extLst>
              <a:ext uri="{FF2B5EF4-FFF2-40B4-BE49-F238E27FC236}">
                <a16:creationId xmlns:a16="http://schemas.microsoft.com/office/drawing/2014/main" id="{577759F0-5E3A-642F-9EE5-9549C1D2D89A}"/>
              </a:ext>
            </a:extLst>
          </p:cNvPr>
          <p:cNvPicPr>
            <a:picLocks noChangeAspect="1"/>
          </p:cNvPicPr>
          <p:nvPr/>
        </p:nvPicPr>
        <p:blipFill>
          <a:blip r:embed="rId3"/>
          <a:stretch>
            <a:fillRect/>
          </a:stretch>
        </p:blipFill>
        <p:spPr>
          <a:xfrm>
            <a:off x="6717368" y="1127575"/>
            <a:ext cx="2079171" cy="2548982"/>
          </a:xfrm>
          <a:prstGeom prst="rect">
            <a:avLst/>
          </a:prstGeom>
        </p:spPr>
      </p:pic>
      <p:pic>
        <p:nvPicPr>
          <p:cNvPr id="5" name="Picture 4" descr="A person smiling at camera&#10;&#10;Description automatically generated">
            <a:extLst>
              <a:ext uri="{FF2B5EF4-FFF2-40B4-BE49-F238E27FC236}">
                <a16:creationId xmlns:a16="http://schemas.microsoft.com/office/drawing/2014/main" id="{C0903D54-943A-EBD0-DE0F-C6AEF026F438}"/>
              </a:ext>
            </a:extLst>
          </p:cNvPr>
          <p:cNvPicPr>
            <a:picLocks noChangeAspect="1"/>
          </p:cNvPicPr>
          <p:nvPr/>
        </p:nvPicPr>
        <p:blipFill>
          <a:blip r:embed="rId4"/>
          <a:stretch>
            <a:fillRect/>
          </a:stretch>
        </p:blipFill>
        <p:spPr>
          <a:xfrm>
            <a:off x="6714610" y="3848615"/>
            <a:ext cx="2214434" cy="269480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00B62920-7084-CF55-0D1A-7A465D373280}"/>
              </a:ext>
            </a:extLst>
          </p:cNvPr>
          <p:cNvSpPr>
            <a:spLocks noGrp="1" noChangeArrowheads="1"/>
          </p:cNvSpPr>
          <p:nvPr>
            <p:ph type="title"/>
          </p:nvPr>
        </p:nvSpPr>
        <p:spPr>
          <a:xfrm>
            <a:off x="457200" y="-23018"/>
            <a:ext cx="8229600" cy="1143000"/>
          </a:xfrm>
        </p:spPr>
        <p:txBody>
          <a:bodyPr/>
          <a:lstStyle/>
          <a:p>
            <a:pPr eaLnBrk="1" hangingPunct="1"/>
            <a:r>
              <a:rPr lang="en-GB" altLang="en-US" b="1">
                <a:solidFill>
                  <a:schemeClr val="bg1"/>
                </a:solidFill>
                <a:latin typeface="SassoonCRInfant"/>
              </a:rPr>
              <a:t>Support staff</a:t>
            </a:r>
          </a:p>
        </p:txBody>
      </p:sp>
      <p:sp>
        <p:nvSpPr>
          <p:cNvPr id="7171" name="Rectangle 3">
            <a:extLst>
              <a:ext uri="{FF2B5EF4-FFF2-40B4-BE49-F238E27FC236}">
                <a16:creationId xmlns:a16="http://schemas.microsoft.com/office/drawing/2014/main" id="{9C184475-F2DC-40AC-9973-EB6A23C6217D}"/>
              </a:ext>
            </a:extLst>
          </p:cNvPr>
          <p:cNvSpPr>
            <a:spLocks noGrp="1" noChangeArrowheads="1"/>
          </p:cNvSpPr>
          <p:nvPr>
            <p:ph type="body" idx="1"/>
          </p:nvPr>
        </p:nvSpPr>
        <p:spPr>
          <a:xfrm>
            <a:off x="179388" y="1557338"/>
            <a:ext cx="8229600" cy="4525962"/>
          </a:xfrm>
        </p:spPr>
        <p:txBody>
          <a:bodyPr/>
          <a:lstStyle/>
          <a:p>
            <a:pPr eaLnBrk="1" hangingPunct="1">
              <a:buFontTx/>
              <a:buNone/>
            </a:pPr>
            <a:r>
              <a:rPr lang="en-GB" altLang="en-US" sz="3600">
                <a:solidFill>
                  <a:schemeClr val="bg1"/>
                </a:solidFill>
                <a:latin typeface="SassoonCRInfant"/>
              </a:rPr>
              <a:t>                     </a:t>
            </a:r>
          </a:p>
          <a:p>
            <a:pPr eaLnBrk="1" hangingPunct="1">
              <a:buFontTx/>
              <a:buNone/>
            </a:pPr>
            <a:endParaRPr lang="en-GB" altLang="en-US" sz="3600">
              <a:solidFill>
                <a:schemeClr val="bg1"/>
              </a:solidFill>
              <a:latin typeface="SassoonCRInfant"/>
            </a:endParaRPr>
          </a:p>
          <a:p>
            <a:pPr eaLnBrk="1" hangingPunct="1">
              <a:buFontTx/>
              <a:buNone/>
            </a:pPr>
            <a:endParaRPr lang="en-GB" altLang="en-US" sz="3600">
              <a:solidFill>
                <a:schemeClr val="bg1"/>
              </a:solidFill>
              <a:latin typeface="SassoonCRInfant"/>
            </a:endParaRPr>
          </a:p>
          <a:p>
            <a:pPr eaLnBrk="1" hangingPunct="1">
              <a:buFontTx/>
              <a:buNone/>
            </a:pPr>
            <a:r>
              <a:rPr lang="en-GB" altLang="en-US" sz="3600">
                <a:solidFill>
                  <a:schemeClr val="bg1"/>
                </a:solidFill>
                <a:latin typeface="SassoonCRInfant"/>
              </a:rPr>
              <a:t>                   </a:t>
            </a:r>
          </a:p>
          <a:p>
            <a:pPr eaLnBrk="1" hangingPunct="1">
              <a:buFontTx/>
              <a:buNone/>
            </a:pPr>
            <a:r>
              <a:rPr lang="en-GB" altLang="en-US" sz="3600">
                <a:solidFill>
                  <a:schemeClr val="bg1"/>
                </a:solidFill>
                <a:latin typeface="SassoonCRInfant"/>
              </a:rPr>
              <a:t>  </a:t>
            </a:r>
          </a:p>
        </p:txBody>
      </p:sp>
      <p:sp>
        <p:nvSpPr>
          <p:cNvPr id="7172" name="AutoShape 8">
            <a:extLst>
              <a:ext uri="{FF2B5EF4-FFF2-40B4-BE49-F238E27FC236}">
                <a16:creationId xmlns:a16="http://schemas.microsoft.com/office/drawing/2014/main" id="{98BEF252-370F-1320-258E-C61CA7FB9E51}"/>
              </a:ext>
            </a:extLst>
          </p:cNvPr>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SassoonPrimaryInfant"/>
            </a:endParaRPr>
          </a:p>
        </p:txBody>
      </p:sp>
      <p:sp>
        <p:nvSpPr>
          <p:cNvPr id="7173" name="AutoShape 11" descr="data:image/jpeg;base64,/9j/4AAQSkZJRgABAQAAAQABAAD/2wBDABALDA4MChAODQ4SERATGCgaGBYWGDEjJR0oOjM9PDkzODdASFxOQERXRTc4UG1RV19iZ2hnPk1xeXBkeFxlZ2P/2wBDARESEhgVGC8aGi9jQjhCY2NjY2NjY2NjY2NjY2NjY2NjY2NjY2NjY2NjY2NjY2NjY2NjY2NjY2NjY2NjY2NjY2P/wAARCAC0AIwDASIAAhEBAxEB/8QAGwAAAQUBAQAAAAAAAAAAAAAAAgABBAUGAwf/xAA7EAABAwIEAwUGBAQHAQAAAAABAAIDBBEFEiExQVFhBhMicZEUMoGhseEjQlLRFcHw8RYkM0NTYnKC/8QAGAEBAQEBAQAAAAAAAAAAAAAAAAECAwT/xAAdEQEBAQEAAwEBAQAAAAAAAAAAAQIRAyExEkFh/9oADAMBAAIRAxEAPwC1ATgJAJ0CsknsnsgGydPZKyASErIrJWQAQmsjITWUA2TFFZMQgApiiTFABCZEmQA4LmV1cFzI1QTgEQCQCcKhJWTpIGAT2TgIKmZlNA+WQ2a0XKimmmjgYXyvaxo4kqpn7TUMZIjD5T/1Fh81nsTr5sRmu8kR38LRsEcFO1sPhtnKzdNTPVr/AIpYSQKN5/8Ar7KRB2jo5HZZWyQnm4XHyVLJSy+yhzGOLgdbKKwOIyytJaVP01fHxuY5GSsD43B7TsQU5CyOG1cmFVIzEmnf7zeXULXBwe0OaQQRcEcVqXrFnAFMUZQlVkBTIimRQkLkRquxXM7oiaESYIgqElZOnCBLO9qqkjuqZp38Th9Fo+CxmOvz4rK47MAA9FnTWfqDTxZ37aBX9HTsDQcouquhZqOuqvacWAXDVevE5EpkQtYBRazDGvaZI2gPGtv1KypxddXDTQKcb/xkp4A+BwtruFP7N1RlpX07ic0J0vyP3uixCEQzZrfhyn0PL4qDhrvZcZyAeGZp9VvFcPLlpChKNCV2edzKZEUyASgI1XQoSgmBEmCcKodIJJwgCaQRxlxWHxB/e10hsQHPtY7rcTtzMt1usXXxObXytPvBziP5Lnp0xOulG/LOBbW2yu43FjQTGbdNVmoGSSufZ5D4wLZeOmqn0kMpma6WSXJbVvMrnY9GdXnxoqapB0COSq7tviGiooJ54sSEMdjcbyArtUCpqZZY5beCxDWDQg9So11YVOSqpnMLmWcNgb2VGHNhrKeWX8gINuBP3UqLD3MiswEW133VdFSyQYg10rnOjsA8k/mJ2Vn1nXucrTRzseAWm4PFdULG2bbgnAtcLtHkoSmRFCVQxQFGhKCYESEIlUOnCZOEASe6VnMcgDKuOW3vM189lpJALa8NVRYzVxSFvdtEgaCCb6arG/jpj6gUcXiNja/RXUETmszF8eg/Qf3VNQvzuYRxVnWSSQU4LWF/MN3XGvVPiJHIJq1smdoa42HM2Vm4BsmdjgXAa23IVbSSRTOBMA53O4U+WcxDSLNsLNIJSytTiQcksYeHu14aBV2JRj2R7mi2v0UuJjhmPug65TwQVcZdRZeJ1+qT2zu8kS4TmhY7m0FGudMLU0YPBoXQrvPjx36AoSjKEqoEoURTIJYRBCEQVQ4ThIJwEEXEifZHBt7ka+SoDA57jC0XNrk8ytJM0PZM3iGqFh8TS8kbnxAlc77rrn1GboXOgqnRu0IdcfzVy+Zszw2/BLG8ND2meBtpGOzWHHmqyJ7nEE6OC56jvi+lpDGzNq0XCmNa0Ws0XUKnqG7uHi8lLE2ZvhbZZdeuhsSGjiQCiqW2jIItZR6DNJWzGxyta1t+pKsauLMzTdbnx593unCP3BbknKTBZgTkLrPjhfoChKMoCqgSmTlCgmBGAgaoWM4tFhNJnNnTP0jZzPM9FUTKqspqKPPUzMjHDMdT5DisxW9rTJUBlM10dON32Bcf2CzNVVT1k7pqiRz3u4lckXrc9n6tr6x0fe96ycZmuJ1vxHoutLK6LEmg3ylzo+n9XWKoKp9HWRVDCfA4EjmOIW2fLBPPHV07g+Nz8wI5n7grn+eO2NS96tX0pe9zmnwnXL9VBr6GFhEjm5G7FzdSOpHFWsJA43BQGYMldCQRbUEi6nEzVRHSHePLIB+k6+i7tp5ns9wxgjQka+isDFHJcujZfgUIa9rXNb4Rbe+yzyN3yX+GpKaOmb3cTfGfESTdFUOLGucTtt5roGlhyt2PvOK4VYbM7KCbjZazO3252slX45X4bWll2ywnVoe3UDlcK5wrGabEowGuEc9tYydfhzWd7WxCCshiuSchefifsqNjnMcHMJa4G4IOoXVzv16a4ICqns7jBxCIwVB/zEYvf9Y5+at3BQcyhROQIJrntjjdI82a0Ek8gvNsVr34jXyTvOhNmjkOAWx7WVfs2EGNps6d2T4bn+uqwKqHuiCFPtqgIK0weuMDnU7j4JNW34OGoVWDfVI3tobEagpSPTqarY6ihlvYuaL3+a4CqbFWsZI78KYeEl17OCr+zUn8SwUxE2kicfmpEmGipmaQQC1haepGqmed9t9XcQZIzMx7deRTPYy/iJLeQ0VdhbDCJoXgRgEFkea5aLc+V1Lcbm3FZueVendI4OuOVr8kDXFl3v2+ZSOb8oBK6gZgLt42Q5/WY7XUwnpG1jQQ6JwafI/2HqsgF6ji9EKrCp4WN1kb8+HzsvL+K1GLHegqn0VZHOzdjrkcxxC9DZI2aJksZux4DgehXmvFa/spW99ROpXnxQm7f/J+6qLly5ldXrkd1FZ7tvNeppob+6wu9T9ll1ddrZe8xyYX0YGtHp91SqoQRBMEQQMzRxCLYoNpPgjKDR9i6ow4g6nt4ZNb/wBeS1BJjqZHB5ZlkFxzBC8/wuo9nr4ZM2UZgHHotrPKW15HeXzMFwTxH91m+nTxz9XlS4KgXcXsvvZ3ED9l1zZrEfVQqWrZG25ju5rsvm1WQiYCCxoaN9Eb80k1yCtZu2vBcaSUuZldq65N+t10H4oPpoo8Fu/LM1jG45ut9foQoTlidG8nwnzXmmN0vseLVEVrNzZm+R1XozCLus4m42PBY7trBkr4Jv8Akjt6H7qxxrN8VPwOr9kxSF5NmuOR3kVBTDdaR6U9cTugoJ/acPgmvcuYL+fH5rod1Fed1c76moknkN3yOLj8VxSKSqHCIIQiCAT/AKg8kfBA/RzSiCBAq6wysdVVdPC/WUNMQcTuLeH9lSomSPhlZNGbPjcHA+SNZ1c3seiNhYJGREeNrbut0UmGdwkAygNykW8v7qohxJ1XV0k4b3YktqDfMDt89Pir0RNZIBbQ7X+izXb9yz2VPJGb5STrrfcFDI1oqA7a+pPXZA2O0sgaCyQnfgRzRyMeGjM4Zt7hRn1zsM6rhZM1m7tiFSdu2g0NI8NvaRwzeY+ylywd5IZ9c7jZjWm/xUbtPC8dmmmR1y2oBHoQtel3iTPWJTcU6Y7quDWdlanvKKSnO8TrjyP3urk7rKdlqhsOIOid/utyjzGq1pGqivNWMdJI2NurnGwHVSaikjiY4xyueWAOddlhY2sfmPsomzuq7SVU8jCx8hLTuNr7fsPQKo6tgiNI2RpmdI9+QNDRYu9b8V1OFzte8OdG0Rtu9xOgs4NI66uA0UMTSCNsYcQ1rs4twPP5LsK2azxmaM4s6zAL+IO5c2hAT8OlOa74miNud7i7RviDSPO5A0S/h9QyEyPaG2JGUnU2NifXROcRl7uo7wCQysLRcCzSZGvJtbXUfNcTWTy5nSPDi65JLQdzc8NNb+qDtNQmAT95KzPDbwi5uSbW+GqihdX1UsjXNJaGuFi1rABvfYdVyCC+7N1LJA7DZnZXucH0z+Thrl+K1UdS2cEklk0JGccDZecAkEFpIcDcEbgrS0WMGoMdQLCtj0lZsJm8x15qDR+05p7ukYGvIaLG4J6FBq/vGMLiQQ2VxN+l11p4KDEoGup7Ah+e21jxBHBTKbD205lN7vmOZ3RZ1xvIo4YnZMrQbNFiqjtvIyPAmxfmfMLfAFXNU/uIjYtZpq4mwYOaw3anG4sSkip6UH2eDZx/MVZC1QITuiTO3WmBwyuhkZIw2cxwcPgvQoZBNDHK33XtDh8V5zdazBcZpmYbHFUSBj4/COo4IMe8WeQOBSSSQOE6SSBne4ULNkkkBIkkkDhO0lpDmkgjYjcJJIJtPjNZTyh7Xgu2uRY+oWgi7RV/cglzTp1/dJJVrKjxHGKytb3M0v4YPut4nrzVckkl+snQu3SSUAu4J7pJIP/Z">
            <a:extLst>
              <a:ext uri="{FF2B5EF4-FFF2-40B4-BE49-F238E27FC236}">
                <a16:creationId xmlns:a16="http://schemas.microsoft.com/office/drawing/2014/main" id="{714D8F14-7104-6603-AB7E-413C763E7B32}"/>
              </a:ext>
            </a:extLst>
          </p:cNvPr>
          <p:cNvSpPr>
            <a:spLocks noChangeAspect="1" noChangeArrowheads="1"/>
          </p:cNvSpPr>
          <p:nvPr/>
        </p:nvSpPr>
        <p:spPr bwMode="auto">
          <a:xfrm>
            <a:off x="307975" y="79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latin typeface="SassoonPrimaryInfant"/>
            </a:endParaRPr>
          </a:p>
        </p:txBody>
      </p:sp>
      <p:pic>
        <p:nvPicPr>
          <p:cNvPr id="7174" name="Picture 12">
            <a:extLst>
              <a:ext uri="{FF2B5EF4-FFF2-40B4-BE49-F238E27FC236}">
                <a16:creationId xmlns:a16="http://schemas.microsoft.com/office/drawing/2014/main" id="{B8A40ACC-21A8-C2BC-24A3-10D898C947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8710" y="1402754"/>
            <a:ext cx="1727181" cy="233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1737A668-837B-F2B7-AA46-C65EB0828B1A}"/>
              </a:ext>
            </a:extLst>
          </p:cNvPr>
          <p:cNvSpPr txBox="1"/>
          <p:nvPr/>
        </p:nvSpPr>
        <p:spPr>
          <a:xfrm>
            <a:off x="6795916" y="943747"/>
            <a:ext cx="3526971"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err="1">
                <a:solidFill>
                  <a:srgbClr val="FFFFFF"/>
                </a:solidFill>
                <a:latin typeface="SassoonCRInfant"/>
                <a:cs typeface="Arial"/>
              </a:rPr>
              <a:t>Mrs</a:t>
            </a:r>
            <a:r>
              <a:rPr lang="en-US" sz="2400">
                <a:solidFill>
                  <a:srgbClr val="FFFFFF"/>
                </a:solidFill>
                <a:latin typeface="SassoonCRInfant"/>
                <a:cs typeface="Arial"/>
              </a:rPr>
              <a:t> Birks </a:t>
            </a:r>
          </a:p>
        </p:txBody>
      </p:sp>
      <p:pic>
        <p:nvPicPr>
          <p:cNvPr id="8" name="Picture 8">
            <a:extLst>
              <a:ext uri="{FF2B5EF4-FFF2-40B4-BE49-F238E27FC236}">
                <a16:creationId xmlns:a16="http://schemas.microsoft.com/office/drawing/2014/main" id="{53BDD5C0-F2F5-C9A5-E8C1-677D6040E155}"/>
              </a:ext>
            </a:extLst>
          </p:cNvPr>
          <p:cNvPicPr>
            <a:picLocks noChangeAspect="1"/>
          </p:cNvPicPr>
          <p:nvPr/>
        </p:nvPicPr>
        <p:blipFill>
          <a:blip r:embed="rId3"/>
          <a:stretch>
            <a:fillRect/>
          </a:stretch>
        </p:blipFill>
        <p:spPr>
          <a:xfrm>
            <a:off x="466840" y="1369794"/>
            <a:ext cx="1843005" cy="2342413"/>
          </a:xfrm>
          <a:prstGeom prst="rect">
            <a:avLst/>
          </a:prstGeom>
        </p:spPr>
      </p:pic>
      <p:sp>
        <p:nvSpPr>
          <p:cNvPr id="9" name="TextBox 8">
            <a:extLst>
              <a:ext uri="{FF2B5EF4-FFF2-40B4-BE49-F238E27FC236}">
                <a16:creationId xmlns:a16="http://schemas.microsoft.com/office/drawing/2014/main" id="{62B89337-4BFD-ECA9-5497-D16312519047}"/>
              </a:ext>
            </a:extLst>
          </p:cNvPr>
          <p:cNvSpPr txBox="1"/>
          <p:nvPr/>
        </p:nvSpPr>
        <p:spPr>
          <a:xfrm>
            <a:off x="477322" y="937826"/>
            <a:ext cx="4810538"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FFFFFF"/>
                </a:solidFill>
                <a:latin typeface="SassoonCRInfant"/>
                <a:cs typeface="Arial"/>
              </a:rPr>
              <a:t>Miss Harris  </a:t>
            </a:r>
            <a:endParaRPr lang="en-US" sz="2400">
              <a:cs typeface="Arial"/>
            </a:endParaRPr>
          </a:p>
        </p:txBody>
      </p:sp>
      <p:pic>
        <p:nvPicPr>
          <p:cNvPr id="3" name="Picture 9" descr="A person wearing glasses and a lanyard&#10;&#10;Description automatically generated">
            <a:extLst>
              <a:ext uri="{FF2B5EF4-FFF2-40B4-BE49-F238E27FC236}">
                <a16:creationId xmlns:a16="http://schemas.microsoft.com/office/drawing/2014/main" id="{78394FF2-E14C-94F4-92E8-19AE7EC7C5D3}"/>
              </a:ext>
            </a:extLst>
          </p:cNvPr>
          <p:cNvPicPr>
            <a:picLocks noChangeAspect="1"/>
          </p:cNvPicPr>
          <p:nvPr/>
        </p:nvPicPr>
        <p:blipFill>
          <a:blip r:embed="rId4"/>
          <a:stretch>
            <a:fillRect/>
          </a:stretch>
        </p:blipFill>
        <p:spPr>
          <a:xfrm>
            <a:off x="3301783" y="1365126"/>
            <a:ext cx="1981202" cy="2360232"/>
          </a:xfrm>
          <a:prstGeom prst="rect">
            <a:avLst/>
          </a:prstGeom>
        </p:spPr>
      </p:pic>
      <p:sp>
        <p:nvSpPr>
          <p:cNvPr id="10" name="TextBox 9">
            <a:extLst>
              <a:ext uri="{FF2B5EF4-FFF2-40B4-BE49-F238E27FC236}">
                <a16:creationId xmlns:a16="http://schemas.microsoft.com/office/drawing/2014/main" id="{0804F1DB-3EE1-F4FD-E7C6-02F2A0AE905A}"/>
              </a:ext>
            </a:extLst>
          </p:cNvPr>
          <p:cNvSpPr txBox="1"/>
          <p:nvPr/>
        </p:nvSpPr>
        <p:spPr>
          <a:xfrm>
            <a:off x="3356353" y="943540"/>
            <a:ext cx="3886199" cy="457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err="1">
                <a:solidFill>
                  <a:srgbClr val="FFFFFF"/>
                </a:solidFill>
                <a:latin typeface="SassoonCRInfant"/>
                <a:cs typeface="Arial"/>
              </a:rPr>
              <a:t>Mrs</a:t>
            </a:r>
            <a:r>
              <a:rPr lang="en-US" sz="2400">
                <a:solidFill>
                  <a:srgbClr val="FFFFFF"/>
                </a:solidFill>
                <a:latin typeface="SassoonCRInfant"/>
                <a:cs typeface="Arial"/>
              </a:rPr>
              <a:t> Murphy </a:t>
            </a:r>
            <a:endParaRPr lang="en-US">
              <a:cs typeface="Arial"/>
            </a:endParaRPr>
          </a:p>
        </p:txBody>
      </p:sp>
      <p:sp>
        <p:nvSpPr>
          <p:cNvPr id="12" name="TextBox 11">
            <a:extLst>
              <a:ext uri="{FF2B5EF4-FFF2-40B4-BE49-F238E27FC236}">
                <a16:creationId xmlns:a16="http://schemas.microsoft.com/office/drawing/2014/main" id="{BBB6775A-60A6-4B13-77E4-D36ED6DE5CBC}"/>
              </a:ext>
            </a:extLst>
          </p:cNvPr>
          <p:cNvSpPr txBox="1"/>
          <p:nvPr/>
        </p:nvSpPr>
        <p:spPr>
          <a:xfrm>
            <a:off x="1393505" y="4017069"/>
            <a:ext cx="2743200"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rgbClr val="FFFFFF"/>
                </a:solidFill>
                <a:latin typeface="SassoonCRInfant"/>
                <a:cs typeface="Arial"/>
              </a:rPr>
              <a:t>Miss Behan</a:t>
            </a:r>
            <a:r>
              <a:rPr lang="en-US">
                <a:solidFill>
                  <a:srgbClr val="FFFFFF"/>
                </a:solidFill>
                <a:latin typeface="SassoonCRInfant"/>
                <a:cs typeface="Arial"/>
              </a:rPr>
              <a:t> </a:t>
            </a:r>
            <a:endParaRPr lang="en-US">
              <a:cs typeface="Arial"/>
            </a:endParaRPr>
          </a:p>
        </p:txBody>
      </p:sp>
      <p:sp>
        <p:nvSpPr>
          <p:cNvPr id="13" name="TextBox 12">
            <a:extLst>
              <a:ext uri="{FF2B5EF4-FFF2-40B4-BE49-F238E27FC236}">
                <a16:creationId xmlns:a16="http://schemas.microsoft.com/office/drawing/2014/main" id="{D0B96884-48F9-0479-F917-E23831F65EC0}"/>
              </a:ext>
            </a:extLst>
          </p:cNvPr>
          <p:cNvSpPr txBox="1"/>
          <p:nvPr/>
        </p:nvSpPr>
        <p:spPr>
          <a:xfrm>
            <a:off x="5422307" y="4017069"/>
            <a:ext cx="2743200" cy="457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err="1">
                <a:solidFill>
                  <a:srgbClr val="FFFFFF"/>
                </a:solidFill>
                <a:latin typeface="SassoonCRInfant"/>
                <a:cs typeface="Arial"/>
              </a:rPr>
              <a:t>Mrs</a:t>
            </a:r>
            <a:r>
              <a:rPr lang="en-US" sz="2400">
                <a:solidFill>
                  <a:srgbClr val="FFFFFF"/>
                </a:solidFill>
                <a:latin typeface="SassoonCRInfant"/>
                <a:cs typeface="Arial"/>
              </a:rPr>
              <a:t> Lane</a:t>
            </a:r>
            <a:endParaRPr lang="en-US">
              <a:solidFill>
                <a:srgbClr val="FFFFFF"/>
              </a:solidFill>
              <a:latin typeface="SassoonCRInfant"/>
              <a:cs typeface="Arial"/>
            </a:endParaRPr>
          </a:p>
        </p:txBody>
      </p:sp>
      <p:pic>
        <p:nvPicPr>
          <p:cNvPr id="2" name="Picture 1" descr="A person smiling at camera&#10;&#10;Description automatically generated">
            <a:extLst>
              <a:ext uri="{FF2B5EF4-FFF2-40B4-BE49-F238E27FC236}">
                <a16:creationId xmlns:a16="http://schemas.microsoft.com/office/drawing/2014/main" id="{3A37A94D-8D6A-0BB7-2FAE-94C2C4DBA5B9}"/>
              </a:ext>
            </a:extLst>
          </p:cNvPr>
          <p:cNvPicPr>
            <a:picLocks noChangeAspect="1"/>
          </p:cNvPicPr>
          <p:nvPr/>
        </p:nvPicPr>
        <p:blipFill>
          <a:blip r:embed="rId5"/>
          <a:stretch>
            <a:fillRect/>
          </a:stretch>
        </p:blipFill>
        <p:spPr>
          <a:xfrm>
            <a:off x="1369670" y="4457184"/>
            <a:ext cx="1832660" cy="2317921"/>
          </a:xfrm>
          <a:prstGeom prst="rect">
            <a:avLst/>
          </a:prstGeom>
        </p:spPr>
      </p:pic>
      <p:pic>
        <p:nvPicPr>
          <p:cNvPr id="4" name="Picture 3" descr="A person smiling at camera&#10;&#10;Description automatically generated">
            <a:extLst>
              <a:ext uri="{FF2B5EF4-FFF2-40B4-BE49-F238E27FC236}">
                <a16:creationId xmlns:a16="http://schemas.microsoft.com/office/drawing/2014/main" id="{1BBA8F72-ED66-04AB-366C-1851A006E666}"/>
              </a:ext>
            </a:extLst>
          </p:cNvPr>
          <p:cNvPicPr>
            <a:picLocks noChangeAspect="1"/>
          </p:cNvPicPr>
          <p:nvPr/>
        </p:nvPicPr>
        <p:blipFill>
          <a:blip r:embed="rId6"/>
          <a:stretch>
            <a:fillRect/>
          </a:stretch>
        </p:blipFill>
        <p:spPr>
          <a:xfrm>
            <a:off x="5192797" y="4475334"/>
            <a:ext cx="2032945" cy="231869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ADD4A4E7-5828-9813-E17D-ACE61C2430D8}"/>
              </a:ext>
            </a:extLst>
          </p:cNvPr>
          <p:cNvSpPr>
            <a:spLocks noGrp="1" noChangeArrowheads="1"/>
          </p:cNvSpPr>
          <p:nvPr>
            <p:ph type="title"/>
          </p:nvPr>
        </p:nvSpPr>
        <p:spPr>
          <a:xfrm>
            <a:off x="457200" y="274638"/>
            <a:ext cx="8229600" cy="1570037"/>
          </a:xfrm>
        </p:spPr>
        <p:txBody>
          <a:bodyPr/>
          <a:lstStyle/>
          <a:p>
            <a:r>
              <a:rPr lang="en-GB" altLang="en-US" sz="5400">
                <a:solidFill>
                  <a:schemeClr val="bg1"/>
                </a:solidFill>
                <a:latin typeface="SassoonPrimaryInfant"/>
              </a:rPr>
              <a:t>Helping your child to be ‘school ready’</a:t>
            </a:r>
          </a:p>
        </p:txBody>
      </p:sp>
      <p:sp>
        <p:nvSpPr>
          <p:cNvPr id="3" name="Content Placeholder 2">
            <a:extLst>
              <a:ext uri="{FF2B5EF4-FFF2-40B4-BE49-F238E27FC236}">
                <a16:creationId xmlns:a16="http://schemas.microsoft.com/office/drawing/2014/main" id="{CE38BF66-01FF-BE28-7BB0-62B73F2F108C}"/>
              </a:ext>
            </a:extLst>
          </p:cNvPr>
          <p:cNvSpPr>
            <a:spLocks noGrp="1"/>
          </p:cNvSpPr>
          <p:nvPr>
            <p:ph idx="1"/>
          </p:nvPr>
        </p:nvSpPr>
        <p:spPr>
          <a:xfrm>
            <a:off x="588169" y="1850231"/>
            <a:ext cx="8229600" cy="4525963"/>
          </a:xfrm>
        </p:spPr>
        <p:txBody>
          <a:bodyPr/>
          <a:lstStyle/>
          <a:p>
            <a:pPr>
              <a:defRPr/>
            </a:pPr>
            <a:r>
              <a:rPr lang="en-GB" sz="2800">
                <a:solidFill>
                  <a:schemeClr val="bg1"/>
                </a:solidFill>
                <a:latin typeface="SassoonCRInfant"/>
              </a:rPr>
              <a:t>Reading, reading, reading!</a:t>
            </a:r>
          </a:p>
          <a:p>
            <a:pPr>
              <a:defRPr/>
            </a:pPr>
            <a:r>
              <a:rPr lang="en-GB" sz="2800">
                <a:solidFill>
                  <a:schemeClr val="bg1"/>
                </a:solidFill>
                <a:latin typeface="SassoonCRInfant"/>
              </a:rPr>
              <a:t>Physical activities such as play dough, using pegs, painting etc. to support writing.</a:t>
            </a:r>
          </a:p>
          <a:p>
            <a:pPr>
              <a:defRPr/>
            </a:pPr>
            <a:r>
              <a:rPr lang="en-GB" sz="2800">
                <a:solidFill>
                  <a:schemeClr val="bg1"/>
                </a:solidFill>
                <a:latin typeface="SassoonCRInfant"/>
              </a:rPr>
              <a:t>Writing their name.</a:t>
            </a:r>
          </a:p>
          <a:p>
            <a:pPr>
              <a:defRPr/>
            </a:pPr>
            <a:r>
              <a:rPr lang="en-GB" sz="2800">
                <a:solidFill>
                  <a:schemeClr val="bg1"/>
                </a:solidFill>
                <a:latin typeface="SassoonCRInfant"/>
              </a:rPr>
              <a:t>Counting and recognising numbers.</a:t>
            </a:r>
          </a:p>
          <a:p>
            <a:pPr marL="0" indent="0" algn="ctr">
              <a:buNone/>
              <a:defRPr/>
            </a:pPr>
            <a:r>
              <a:rPr lang="en-GB" sz="2800">
                <a:solidFill>
                  <a:schemeClr val="bg1"/>
                </a:solidFill>
                <a:latin typeface="SassoonCRInfant"/>
              </a:rPr>
              <a:t>Helping your child with their reading, writing and counting is </a:t>
            </a:r>
          </a:p>
          <a:p>
            <a:pPr marL="0" indent="0" algn="ctr">
              <a:buNone/>
              <a:defRPr/>
            </a:pPr>
            <a:r>
              <a:rPr lang="en-GB" sz="2800">
                <a:solidFill>
                  <a:schemeClr val="bg1"/>
                </a:solidFill>
                <a:latin typeface="SassoonCRInfant"/>
              </a:rPr>
              <a:t>         important, but there are other skills that are just as important in school</a:t>
            </a:r>
            <a:r>
              <a:rPr lang="en-GB">
                <a:solidFill>
                  <a:schemeClr val="bg1"/>
                </a:solidFill>
                <a:latin typeface="SassoonCRInfant"/>
              </a:rPr>
              <a:t>…</a:t>
            </a:r>
          </a:p>
        </p:txBody>
      </p:sp>
      <p:pic>
        <p:nvPicPr>
          <p:cNvPr id="8196" name="Picture 18" descr="School Logo">
            <a:extLst>
              <a:ext uri="{FF2B5EF4-FFF2-40B4-BE49-F238E27FC236}">
                <a16:creationId xmlns:a16="http://schemas.microsoft.com/office/drawing/2014/main" id="{7E8FBAD2-8CD2-3F38-91DC-2671CAD6D5F4}"/>
              </a:ext>
            </a:extLst>
          </p:cNvPr>
          <p:cNvPicPr>
            <a:picLocks noChangeAspect="1" noChangeArrowheads="1"/>
          </p:cNvPicPr>
          <p:nvPr/>
        </p:nvPicPr>
        <p:blipFill>
          <a:blip r:embed="rId2">
            <a:clrChange>
              <a:clrFrom>
                <a:srgbClr val="000094"/>
              </a:clrFrom>
              <a:clrTo>
                <a:srgbClr val="000094">
                  <a:alpha val="0"/>
                </a:srgbClr>
              </a:clrTo>
            </a:clrChange>
            <a:extLst>
              <a:ext uri="{28A0092B-C50C-407E-A947-70E740481C1C}">
                <a14:useLocalDpi xmlns:a14="http://schemas.microsoft.com/office/drawing/2010/main" val="0"/>
              </a:ext>
            </a:extLst>
          </a:blip>
          <a:srcRect/>
          <a:stretch>
            <a:fillRect/>
          </a:stretch>
        </p:blipFill>
        <p:spPr bwMode="auto">
          <a:xfrm>
            <a:off x="-215106" y="5352257"/>
            <a:ext cx="1343819"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C96F358-E680-0C41-3763-E00A7067AA60}"/>
              </a:ext>
            </a:extLst>
          </p:cNvPr>
          <p:cNvSpPr>
            <a:spLocks noGrp="1"/>
          </p:cNvSpPr>
          <p:nvPr>
            <p:ph idx="1"/>
          </p:nvPr>
        </p:nvSpPr>
        <p:spPr>
          <a:xfrm>
            <a:off x="468313" y="476250"/>
            <a:ext cx="8229600" cy="5649913"/>
          </a:xfrm>
        </p:spPr>
        <p:txBody>
          <a:bodyPr/>
          <a:lstStyle/>
          <a:p>
            <a:pPr>
              <a:defRPr/>
            </a:pPr>
            <a:endParaRPr lang="en-GB" sz="2400">
              <a:solidFill>
                <a:schemeClr val="bg1"/>
              </a:solidFill>
            </a:endParaRPr>
          </a:p>
          <a:p>
            <a:pPr>
              <a:defRPr/>
            </a:pPr>
            <a:r>
              <a:rPr lang="en-GB" sz="2400" u="sng">
                <a:solidFill>
                  <a:schemeClr val="bg1"/>
                </a:solidFill>
                <a:latin typeface="SassoonPrimaryInfant"/>
              </a:rPr>
              <a:t>Independence.</a:t>
            </a:r>
            <a:r>
              <a:rPr lang="en-GB" sz="2400">
                <a:solidFill>
                  <a:schemeClr val="bg1"/>
                </a:solidFill>
                <a:latin typeface="SassoonPrimaryInfant"/>
              </a:rPr>
              <a:t>  Encourage children to dress and undress independently, use a knife and fork, open their own lunchbox and go to the toilet independently.  Ensure clothes are easy to do up and shoes are slip on or </a:t>
            </a:r>
            <a:r>
              <a:rPr lang="en-GB" sz="2400" err="1">
                <a:solidFill>
                  <a:schemeClr val="bg1"/>
                </a:solidFill>
                <a:latin typeface="SassoonPrimaryInfant"/>
              </a:rPr>
              <a:t>velcro</a:t>
            </a:r>
            <a:r>
              <a:rPr lang="en-GB" sz="2400">
                <a:solidFill>
                  <a:schemeClr val="bg1"/>
                </a:solidFill>
                <a:latin typeface="SassoonPrimaryInfant"/>
              </a:rPr>
              <a:t>.  Ties on elastic.</a:t>
            </a:r>
          </a:p>
          <a:p>
            <a:pPr>
              <a:defRPr/>
            </a:pPr>
            <a:endParaRPr lang="en-GB" sz="2400">
              <a:solidFill>
                <a:schemeClr val="bg1"/>
              </a:solidFill>
              <a:latin typeface="SassoonPrimaryInfant"/>
            </a:endParaRPr>
          </a:p>
          <a:p>
            <a:pPr>
              <a:defRPr/>
            </a:pPr>
            <a:r>
              <a:rPr lang="en-GB" sz="2400" u="sng">
                <a:solidFill>
                  <a:schemeClr val="bg1"/>
                </a:solidFill>
                <a:latin typeface="SassoonPrimaryInfant"/>
              </a:rPr>
              <a:t>Social skills.</a:t>
            </a:r>
            <a:r>
              <a:rPr lang="en-GB" sz="2400">
                <a:solidFill>
                  <a:schemeClr val="bg1"/>
                </a:solidFill>
                <a:latin typeface="SassoonPrimaryInfant"/>
              </a:rPr>
              <a:t>  Talk about feelings and </a:t>
            </a:r>
            <a:r>
              <a:rPr lang="en-GB" sz="2400" u="sng">
                <a:solidFill>
                  <a:schemeClr val="bg1"/>
                </a:solidFill>
                <a:latin typeface="SassoonPrimaryInfant"/>
              </a:rPr>
              <a:t>how</a:t>
            </a:r>
            <a:r>
              <a:rPr lang="en-GB" sz="2400">
                <a:solidFill>
                  <a:schemeClr val="bg1"/>
                </a:solidFill>
                <a:latin typeface="SassoonPrimaryInfant"/>
              </a:rPr>
              <a:t> to share. Practice taking turns, and let them know that it’s ok if they don’t always win!</a:t>
            </a:r>
          </a:p>
          <a:p>
            <a:pPr>
              <a:defRPr/>
            </a:pPr>
            <a:endParaRPr lang="en-GB" sz="2400">
              <a:solidFill>
                <a:schemeClr val="bg1"/>
              </a:solidFill>
              <a:latin typeface="SassoonPrimaryInfant"/>
            </a:endParaRPr>
          </a:p>
          <a:p>
            <a:pPr>
              <a:defRPr/>
            </a:pPr>
            <a:r>
              <a:rPr lang="en-GB" sz="2400" u="sng">
                <a:solidFill>
                  <a:schemeClr val="bg1"/>
                </a:solidFill>
                <a:latin typeface="SassoonPrimaryInfant"/>
              </a:rPr>
              <a:t>Perseverance. </a:t>
            </a:r>
            <a:r>
              <a:rPr lang="en-GB" sz="2400">
                <a:solidFill>
                  <a:schemeClr val="bg1"/>
                </a:solidFill>
                <a:latin typeface="SassoonPrimaryInfant"/>
              </a:rPr>
              <a:t> If at first you don’t succeed, try, try again!</a:t>
            </a:r>
          </a:p>
          <a:p>
            <a:pPr marL="0" indent="0">
              <a:buFontTx/>
              <a:buNone/>
              <a:defRPr/>
            </a:pPr>
            <a:endParaRPr lang="en-GB">
              <a:solidFill>
                <a:schemeClr val="bg1"/>
              </a:solidFill>
              <a:latin typeface="Comic Sans MS" panose="030F0702030302020204" pitchFamily="66" charset="0"/>
            </a:endParaRPr>
          </a:p>
          <a:p>
            <a:pPr>
              <a:defRPr/>
            </a:pPr>
            <a:endParaRPr lang="en-GB">
              <a:solidFill>
                <a:schemeClr val="bg1"/>
              </a:solidFill>
            </a:endParaRPr>
          </a:p>
        </p:txBody>
      </p:sp>
      <p:pic>
        <p:nvPicPr>
          <p:cNvPr id="9219" name="Picture 18" descr="School Logo">
            <a:extLst>
              <a:ext uri="{FF2B5EF4-FFF2-40B4-BE49-F238E27FC236}">
                <a16:creationId xmlns:a16="http://schemas.microsoft.com/office/drawing/2014/main" id="{25564A74-7B6A-BEFD-CE10-9D6F811FB4D0}"/>
              </a:ext>
            </a:extLst>
          </p:cNvPr>
          <p:cNvPicPr>
            <a:picLocks noChangeAspect="1" noChangeArrowheads="1"/>
          </p:cNvPicPr>
          <p:nvPr/>
        </p:nvPicPr>
        <p:blipFill>
          <a:blip r:embed="rId2">
            <a:clrChange>
              <a:clrFrom>
                <a:srgbClr val="000094"/>
              </a:clrFrom>
              <a:clrTo>
                <a:srgbClr val="000094">
                  <a:alpha val="0"/>
                </a:srgbClr>
              </a:clrTo>
            </a:clrChange>
            <a:extLst>
              <a:ext uri="{28A0092B-C50C-407E-A947-70E740481C1C}">
                <a14:useLocalDpi xmlns:a14="http://schemas.microsoft.com/office/drawing/2010/main" val="0"/>
              </a:ext>
            </a:extLst>
          </a:blip>
          <a:srcRect/>
          <a:stretch>
            <a:fillRect/>
          </a:stretch>
        </p:blipFill>
        <p:spPr bwMode="auto">
          <a:xfrm>
            <a:off x="249237" y="5295900"/>
            <a:ext cx="1141413" cy="141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a:extLst>
              <a:ext uri="{FF2B5EF4-FFF2-40B4-BE49-F238E27FC236}">
                <a16:creationId xmlns:a16="http://schemas.microsoft.com/office/drawing/2014/main" id="{D33DCC44-A612-C431-AF8A-3120DFE6D12B}"/>
              </a:ext>
            </a:extLst>
          </p:cNvPr>
          <p:cNvSpPr txBox="1">
            <a:spLocks noChangeArrowheads="1"/>
          </p:cNvSpPr>
          <p:nvPr/>
        </p:nvSpPr>
        <p:spPr bwMode="auto">
          <a:xfrm>
            <a:off x="2051050" y="188913"/>
            <a:ext cx="5329238"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u="sng">
                <a:solidFill>
                  <a:schemeClr val="bg1"/>
                </a:solidFill>
                <a:latin typeface="SassoonPrimaryInfant"/>
              </a:rPr>
              <a:t>School Day</a:t>
            </a:r>
          </a:p>
        </p:txBody>
      </p:sp>
      <p:sp>
        <p:nvSpPr>
          <p:cNvPr id="6148" name="Text Box 4">
            <a:extLst>
              <a:ext uri="{FF2B5EF4-FFF2-40B4-BE49-F238E27FC236}">
                <a16:creationId xmlns:a16="http://schemas.microsoft.com/office/drawing/2014/main" id="{F6D7354E-9C34-A093-00A7-35AA293B9134}"/>
              </a:ext>
            </a:extLst>
          </p:cNvPr>
          <p:cNvSpPr txBox="1">
            <a:spLocks noChangeArrowheads="1"/>
          </p:cNvSpPr>
          <p:nvPr/>
        </p:nvSpPr>
        <p:spPr bwMode="auto">
          <a:xfrm>
            <a:off x="249709" y="764489"/>
            <a:ext cx="8642350" cy="53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 typeface="Wingdings" panose="05000000000000000000" pitchFamily="2" charset="2"/>
              <a:buChar char="§"/>
            </a:pPr>
            <a:r>
              <a:rPr lang="en-GB" altLang="en-US" sz="2000" dirty="0">
                <a:solidFill>
                  <a:schemeClr val="bg1"/>
                </a:solidFill>
                <a:latin typeface="SassoonPrimaryInfant"/>
                <a:cs typeface="Arial"/>
              </a:rPr>
              <a:t>Children start school on Wednesday 4</a:t>
            </a:r>
            <a:r>
              <a:rPr lang="en-GB" altLang="en-US" sz="2000" baseline="30000" dirty="0">
                <a:solidFill>
                  <a:schemeClr val="bg1"/>
                </a:solidFill>
                <a:latin typeface="SassoonPrimaryInfant"/>
                <a:cs typeface="Arial"/>
              </a:rPr>
              <a:t>th</a:t>
            </a:r>
            <a:r>
              <a:rPr lang="en-GB" altLang="en-US" sz="2000" dirty="0">
                <a:solidFill>
                  <a:schemeClr val="bg1"/>
                </a:solidFill>
                <a:latin typeface="SassoonPrimaryInfant"/>
                <a:cs typeface="Arial"/>
              </a:rPr>
              <a:t> September.  School starts at 8.40 each day.  Please enter via top gates due to work on playground drop off outside the Foundation gates and come in.</a:t>
            </a:r>
            <a:endParaRPr lang="en-GB" altLang="en-US" sz="2000" dirty="0">
              <a:solidFill>
                <a:schemeClr val="bg1"/>
              </a:solidFill>
              <a:latin typeface="SassoonPrimaryInfant"/>
            </a:endParaRPr>
          </a:p>
          <a:p>
            <a:pPr>
              <a:spcBef>
                <a:spcPct val="50000"/>
              </a:spcBef>
              <a:buFont typeface="Wingdings" panose="05000000000000000000" pitchFamily="2" charset="2"/>
              <a:buChar char="§"/>
            </a:pPr>
            <a:r>
              <a:rPr lang="en-GB" altLang="en-US" sz="2000" b="1" dirty="0">
                <a:solidFill>
                  <a:schemeClr val="bg1"/>
                </a:solidFill>
                <a:latin typeface="SassoonPrimaryInfant"/>
                <a:cs typeface="Arial"/>
              </a:rPr>
              <a:t>CHANGE TO TIMETABLE: </a:t>
            </a:r>
            <a:r>
              <a:rPr lang="en-GB" altLang="en-US" sz="2000" dirty="0">
                <a:solidFill>
                  <a:schemeClr val="bg1"/>
                </a:solidFill>
                <a:latin typeface="SassoonPrimaryInfant"/>
                <a:cs typeface="Arial"/>
              </a:rPr>
              <a:t> Collection will be 12.30pm for the first two weeks.  Please come to top gate and you will be let in and escorted. </a:t>
            </a:r>
            <a:endParaRPr lang="en-GB" altLang="en-US" sz="2000">
              <a:solidFill>
                <a:schemeClr val="bg1"/>
              </a:solidFill>
              <a:latin typeface="SassoonPrimaryInfant"/>
            </a:endParaRPr>
          </a:p>
          <a:p>
            <a:pPr eaLnBrk="1" hangingPunct="1">
              <a:spcBef>
                <a:spcPct val="50000"/>
              </a:spcBef>
              <a:buFont typeface="Wingdings" panose="05000000000000000000" pitchFamily="2" charset="2"/>
              <a:buChar char="§"/>
            </a:pPr>
            <a:r>
              <a:rPr lang="en-GB" altLang="en-US" sz="2000" dirty="0">
                <a:solidFill>
                  <a:schemeClr val="bg1"/>
                </a:solidFill>
                <a:latin typeface="SassoonPrimaryInfant"/>
                <a:cs typeface="Arial"/>
              </a:rPr>
              <a:t>On Monday September 16th Children will start full and be collected at 3.15pm. Please still use top gate. </a:t>
            </a:r>
          </a:p>
          <a:p>
            <a:pPr eaLnBrk="1" hangingPunct="1">
              <a:spcBef>
                <a:spcPct val="50000"/>
              </a:spcBef>
              <a:buFont typeface="Wingdings" panose="05000000000000000000" pitchFamily="2" charset="2"/>
              <a:buChar char="§"/>
            </a:pPr>
            <a:r>
              <a:rPr lang="en-GB" altLang="en-US" sz="2000" dirty="0">
                <a:solidFill>
                  <a:schemeClr val="bg1"/>
                </a:solidFill>
                <a:latin typeface="SassoonPrimaryInfant"/>
                <a:cs typeface="Arial"/>
              </a:rPr>
              <a:t> Please drop and collect your child outside the Foundation Stage fence, please do not come into the classrooms to collect to prevent any confusion.  Parents, children and siblings are not allowed to play in the Foundation area before or after school.</a:t>
            </a:r>
          </a:p>
          <a:p>
            <a:pPr eaLnBrk="1" hangingPunct="1">
              <a:spcBef>
                <a:spcPct val="50000"/>
              </a:spcBef>
              <a:buFont typeface="Wingdings" panose="05000000000000000000" pitchFamily="2" charset="2"/>
              <a:buChar char="§"/>
            </a:pPr>
            <a:r>
              <a:rPr lang="en-GB" altLang="en-US" sz="2000" dirty="0">
                <a:solidFill>
                  <a:schemeClr val="bg1"/>
                </a:solidFill>
                <a:latin typeface="SassoonPrimaryInfant"/>
                <a:cs typeface="Arial"/>
              </a:rPr>
              <a:t> Please inform us if someone else is picking up your child from school. You can bring them in to introduce to the team or even bring in a photo to help make sure your child remains safe. We will not let your child home with someone who does not have permission. </a:t>
            </a:r>
            <a:endParaRPr lang="en-GB" altLang="en-US" sz="2000" dirty="0">
              <a:solidFill>
                <a:schemeClr val="bg1"/>
              </a:solidFill>
              <a:latin typeface="SassoonPrimaryInfant"/>
            </a:endParaRPr>
          </a:p>
        </p:txBody>
      </p:sp>
    </p:spTree>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blinds(horizontal)">
                                      <p:cBhvr>
                                        <p:cTn id="7" dur="5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2">
            <a:extLst>
              <a:ext uri="{FF2B5EF4-FFF2-40B4-BE49-F238E27FC236}">
                <a16:creationId xmlns:a16="http://schemas.microsoft.com/office/drawing/2014/main" id="{375ED469-B528-3B97-409A-89A3DB2F3ECF}"/>
              </a:ext>
            </a:extLst>
          </p:cNvPr>
          <p:cNvSpPr txBox="1">
            <a:spLocks noChangeArrowheads="1"/>
          </p:cNvSpPr>
          <p:nvPr/>
        </p:nvSpPr>
        <p:spPr bwMode="auto">
          <a:xfrm>
            <a:off x="2051050" y="188913"/>
            <a:ext cx="5329238" cy="769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4400" u="sng">
                <a:solidFill>
                  <a:schemeClr val="bg1"/>
                </a:solidFill>
                <a:latin typeface="SassoonPrimaryInfant"/>
              </a:rPr>
              <a:t>Snack Time</a:t>
            </a:r>
          </a:p>
        </p:txBody>
      </p:sp>
      <p:pic>
        <p:nvPicPr>
          <p:cNvPr id="12291" name="Picture 3" descr="School Logo">
            <a:extLst>
              <a:ext uri="{FF2B5EF4-FFF2-40B4-BE49-F238E27FC236}">
                <a16:creationId xmlns:a16="http://schemas.microsoft.com/office/drawing/2014/main" id="{055BB542-A427-22F9-7ED3-F293B73880ED}"/>
              </a:ext>
            </a:extLst>
          </p:cNvPr>
          <p:cNvPicPr>
            <a:picLocks noChangeAspect="1" noChangeArrowheads="1"/>
          </p:cNvPicPr>
          <p:nvPr/>
        </p:nvPicPr>
        <p:blipFill>
          <a:blip r:embed="rId2">
            <a:clrChange>
              <a:clrFrom>
                <a:srgbClr val="000094"/>
              </a:clrFrom>
              <a:clrTo>
                <a:srgbClr val="000094">
                  <a:alpha val="0"/>
                </a:srgbClr>
              </a:clrTo>
            </a:clrChange>
            <a:extLst>
              <a:ext uri="{28A0092B-C50C-407E-A947-70E740481C1C}">
                <a14:useLocalDpi xmlns:a14="http://schemas.microsoft.com/office/drawing/2010/main" val="0"/>
              </a:ext>
            </a:extLst>
          </a:blip>
          <a:srcRect/>
          <a:stretch>
            <a:fillRect/>
          </a:stretch>
        </p:blipFill>
        <p:spPr bwMode="auto">
          <a:xfrm>
            <a:off x="0" y="4652963"/>
            <a:ext cx="1784350" cy="220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0" name="Text Box 4">
            <a:extLst>
              <a:ext uri="{FF2B5EF4-FFF2-40B4-BE49-F238E27FC236}">
                <a16:creationId xmlns:a16="http://schemas.microsoft.com/office/drawing/2014/main" id="{B536C3DA-850F-2F46-911E-0D205A9C8BFF}"/>
              </a:ext>
            </a:extLst>
          </p:cNvPr>
          <p:cNvSpPr txBox="1">
            <a:spLocks noChangeArrowheads="1"/>
          </p:cNvSpPr>
          <p:nvPr/>
        </p:nvSpPr>
        <p:spPr bwMode="auto">
          <a:xfrm>
            <a:off x="1597026" y="1173163"/>
            <a:ext cx="7221537"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solidFill>
                  <a:schemeClr val="bg1"/>
                </a:solidFill>
                <a:latin typeface="SassoonPrimaryInfant"/>
                <a:cs typeface="Arial"/>
              </a:rPr>
              <a:t>A variety of fruit snack and bagels are provided.</a:t>
            </a:r>
          </a:p>
          <a:p>
            <a:pPr eaLnBrk="1" hangingPunct="1">
              <a:spcBef>
                <a:spcPct val="50000"/>
              </a:spcBef>
            </a:pPr>
            <a:endParaRPr lang="en-GB" altLang="en-US">
              <a:solidFill>
                <a:schemeClr val="bg1"/>
              </a:solidFill>
              <a:latin typeface="SassoonPrimaryInfant"/>
            </a:endParaRPr>
          </a:p>
          <a:p>
            <a:pPr eaLnBrk="1" hangingPunct="1">
              <a:spcBef>
                <a:spcPct val="50000"/>
              </a:spcBef>
            </a:pPr>
            <a:r>
              <a:rPr lang="en-GB" altLang="en-US">
                <a:solidFill>
                  <a:schemeClr val="bg1"/>
                </a:solidFill>
                <a:latin typeface="SassoonPrimaryInfant"/>
                <a:cs typeface="Arial"/>
              </a:rPr>
              <a:t>Please provide children with a NAMED bottle of water.</a:t>
            </a:r>
          </a:p>
          <a:p>
            <a:pPr eaLnBrk="1" hangingPunct="1">
              <a:spcBef>
                <a:spcPct val="50000"/>
              </a:spcBef>
            </a:pPr>
            <a:endParaRPr lang="en-GB" altLang="en-US">
              <a:solidFill>
                <a:schemeClr val="bg1"/>
              </a:solidFill>
              <a:latin typeface="SassoonPrimaryInfant"/>
            </a:endParaRPr>
          </a:p>
          <a:p>
            <a:pPr eaLnBrk="1" hangingPunct="1">
              <a:spcBef>
                <a:spcPct val="50000"/>
              </a:spcBef>
            </a:pPr>
            <a:r>
              <a:rPr lang="en-GB" altLang="en-US">
                <a:solidFill>
                  <a:schemeClr val="bg1"/>
                </a:solidFill>
                <a:latin typeface="SassoonPrimaryInfant"/>
                <a:cs typeface="Arial"/>
              </a:rPr>
              <a:t> Please do not provide own snack.</a:t>
            </a:r>
          </a:p>
          <a:p>
            <a:pPr eaLnBrk="1" hangingPunct="1">
              <a:spcBef>
                <a:spcPct val="50000"/>
              </a:spcBef>
            </a:pPr>
            <a:endParaRPr lang="en-GB" altLang="en-US">
              <a:solidFill>
                <a:schemeClr val="bg1"/>
              </a:solidFill>
              <a:latin typeface="SassoonPrimaryInfan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9220"/>
                                        </p:tgtEl>
                                        <p:attrNameLst>
                                          <p:attrName>style.visibility</p:attrName>
                                        </p:attrNameLst>
                                      </p:cBhvr>
                                      <p:to>
                                        <p:strVal val="visible"/>
                                      </p:to>
                                    </p:set>
                                    <p:animEffect transition="in" filter="blinds(horizontal)">
                                      <p:cBhvr>
                                        <p:cTn id="7" dur="500"/>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a:extLst>
              <a:ext uri="{FF2B5EF4-FFF2-40B4-BE49-F238E27FC236}">
                <a16:creationId xmlns:a16="http://schemas.microsoft.com/office/drawing/2014/main" id="{BF447B11-76ED-B1E4-85D5-A6EF27305B56}"/>
              </a:ext>
            </a:extLst>
          </p:cNvPr>
          <p:cNvSpPr txBox="1">
            <a:spLocks noChangeArrowheads="1"/>
          </p:cNvSpPr>
          <p:nvPr/>
        </p:nvSpPr>
        <p:spPr bwMode="auto">
          <a:xfrm>
            <a:off x="2051050" y="188913"/>
            <a:ext cx="5329238"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4000" u="sng">
                <a:solidFill>
                  <a:schemeClr val="bg1"/>
                </a:solidFill>
                <a:latin typeface="SassoonPrimaryInfant"/>
              </a:rPr>
              <a:t>Lunch Time</a:t>
            </a:r>
          </a:p>
        </p:txBody>
      </p:sp>
      <p:pic>
        <p:nvPicPr>
          <p:cNvPr id="13315" name="Picture 3" descr="School Logo">
            <a:extLst>
              <a:ext uri="{FF2B5EF4-FFF2-40B4-BE49-F238E27FC236}">
                <a16:creationId xmlns:a16="http://schemas.microsoft.com/office/drawing/2014/main" id="{F4B3D6B3-868E-5044-DDF7-FBF2549872BD}"/>
              </a:ext>
            </a:extLst>
          </p:cNvPr>
          <p:cNvPicPr>
            <a:picLocks noChangeAspect="1" noChangeArrowheads="1"/>
          </p:cNvPicPr>
          <p:nvPr/>
        </p:nvPicPr>
        <p:blipFill>
          <a:blip r:embed="rId2">
            <a:clrChange>
              <a:clrFrom>
                <a:srgbClr val="000094"/>
              </a:clrFrom>
              <a:clrTo>
                <a:srgbClr val="000094">
                  <a:alpha val="0"/>
                </a:srgbClr>
              </a:clrTo>
            </a:clrChange>
            <a:extLst>
              <a:ext uri="{28A0092B-C50C-407E-A947-70E740481C1C}">
                <a14:useLocalDpi xmlns:a14="http://schemas.microsoft.com/office/drawing/2010/main" val="0"/>
              </a:ext>
            </a:extLst>
          </a:blip>
          <a:srcRect/>
          <a:stretch>
            <a:fillRect/>
          </a:stretch>
        </p:blipFill>
        <p:spPr bwMode="auto">
          <a:xfrm>
            <a:off x="147637" y="5593557"/>
            <a:ext cx="1022351" cy="1264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Text Box 4">
            <a:extLst>
              <a:ext uri="{FF2B5EF4-FFF2-40B4-BE49-F238E27FC236}">
                <a16:creationId xmlns:a16="http://schemas.microsoft.com/office/drawing/2014/main" id="{8EDD050B-B85B-8D3E-66B4-683F73A783BE}"/>
              </a:ext>
            </a:extLst>
          </p:cNvPr>
          <p:cNvSpPr txBox="1">
            <a:spLocks noChangeArrowheads="1"/>
          </p:cNvSpPr>
          <p:nvPr/>
        </p:nvSpPr>
        <p:spPr bwMode="auto">
          <a:xfrm>
            <a:off x="620713" y="1268413"/>
            <a:ext cx="8270875" cy="6801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sz="2800" dirty="0">
                <a:solidFill>
                  <a:schemeClr val="bg1"/>
                </a:solidFill>
                <a:latin typeface="SassoonPrimaryInfant"/>
                <a:cs typeface="Arial"/>
              </a:rPr>
              <a:t> Children will start having lunches from 4th September. </a:t>
            </a:r>
            <a:endParaRPr lang="en-GB" altLang="en-US" sz="2800" dirty="0">
              <a:solidFill>
                <a:schemeClr val="bg1"/>
              </a:solidFill>
              <a:latin typeface="SassoonPrimaryInfant"/>
            </a:endParaRPr>
          </a:p>
          <a:p>
            <a:pPr>
              <a:spcBef>
                <a:spcPct val="50000"/>
              </a:spcBef>
            </a:pPr>
            <a:r>
              <a:rPr lang="en-GB" altLang="en-US" sz="2800" dirty="0">
                <a:solidFill>
                  <a:schemeClr val="bg1"/>
                </a:solidFill>
                <a:latin typeface="SassoonPrimaryInfant"/>
                <a:cs typeface="Arial"/>
              </a:rPr>
              <a:t>Lunches are available to all.</a:t>
            </a:r>
          </a:p>
          <a:p>
            <a:pPr>
              <a:spcBef>
                <a:spcPct val="50000"/>
              </a:spcBef>
            </a:pPr>
            <a:r>
              <a:rPr lang="en-GB" altLang="en-US" sz="2800" dirty="0">
                <a:solidFill>
                  <a:schemeClr val="bg1"/>
                </a:solidFill>
                <a:latin typeface="SassoonPrimaryInfant"/>
                <a:cs typeface="Arial"/>
              </a:rPr>
              <a:t>Menus for Sept are available - please complete today and return to Mrs </a:t>
            </a:r>
            <a:r>
              <a:rPr lang="en-GB" altLang="en-US" sz="2800" dirty="0" err="1">
                <a:solidFill>
                  <a:schemeClr val="bg1"/>
                </a:solidFill>
                <a:latin typeface="SassoonPrimaryInfant"/>
                <a:cs typeface="Arial"/>
              </a:rPr>
              <a:t>Glentworth</a:t>
            </a:r>
            <a:r>
              <a:rPr lang="en-GB" altLang="en-US" sz="2800" dirty="0">
                <a:solidFill>
                  <a:schemeClr val="bg1"/>
                </a:solidFill>
                <a:latin typeface="SassoonPrimaryInfant"/>
                <a:cs typeface="Arial"/>
              </a:rPr>
              <a:t>.</a:t>
            </a:r>
          </a:p>
          <a:p>
            <a:pPr eaLnBrk="1" hangingPunct="1">
              <a:spcBef>
                <a:spcPct val="50000"/>
              </a:spcBef>
            </a:pPr>
            <a:r>
              <a:rPr lang="en-GB" altLang="en-US" sz="2800" dirty="0">
                <a:solidFill>
                  <a:schemeClr val="bg1"/>
                </a:solidFill>
                <a:latin typeface="SassoonPrimaryInfant"/>
                <a:cs typeface="Arial"/>
              </a:rPr>
              <a:t>We are lucky enough to have had a new kitchen installed. Meals are now cooked fresh on site. </a:t>
            </a:r>
            <a:endParaRPr lang="en-GB" altLang="en-US" sz="2800" dirty="0">
              <a:solidFill>
                <a:schemeClr val="bg1"/>
              </a:solidFill>
              <a:latin typeface="SassoonPrimaryInfant"/>
            </a:endParaRPr>
          </a:p>
          <a:p>
            <a:pPr>
              <a:spcBef>
                <a:spcPct val="50000"/>
              </a:spcBef>
            </a:pPr>
            <a:endParaRPr lang="en-GB" altLang="en-US" sz="2800">
              <a:solidFill>
                <a:schemeClr val="bg1"/>
              </a:solidFill>
              <a:latin typeface="SassoonPrimaryInfant"/>
            </a:endParaRPr>
          </a:p>
          <a:p>
            <a:pPr>
              <a:spcBef>
                <a:spcPct val="50000"/>
              </a:spcBef>
            </a:pPr>
            <a:endParaRPr lang="en-GB" altLang="en-US" sz="2800">
              <a:solidFill>
                <a:schemeClr val="bg1"/>
              </a:solidFill>
              <a:latin typeface="SassoonPrimaryInfant"/>
            </a:endParaRPr>
          </a:p>
          <a:p>
            <a:pPr eaLnBrk="1" hangingPunct="1">
              <a:spcBef>
                <a:spcPct val="50000"/>
              </a:spcBef>
              <a:buFontTx/>
              <a:buNone/>
            </a:pPr>
            <a:endParaRPr lang="en-GB" altLang="en-US" sz="2800">
              <a:solidFill>
                <a:schemeClr val="bg1"/>
              </a:solidFill>
              <a:latin typeface="SassoonPrimaryInfant"/>
            </a:endParaRPr>
          </a:p>
          <a:p>
            <a:pPr eaLnBrk="1" hangingPunct="1">
              <a:spcBef>
                <a:spcPct val="50000"/>
              </a:spcBef>
              <a:buNone/>
            </a:pPr>
            <a:endParaRPr lang="en-GB" altLang="en-US" sz="2400">
              <a:solidFill>
                <a:schemeClr val="bg1"/>
              </a:solidFill>
              <a:latin typeface="SassoonPrimaryInfant"/>
            </a:endParaRPr>
          </a:p>
          <a:p>
            <a:pPr eaLnBrk="1" hangingPunct="1">
              <a:spcBef>
                <a:spcPct val="50000"/>
              </a:spcBef>
              <a:buNone/>
            </a:pPr>
            <a:endParaRPr lang="en-GB" altLang="en-US" sz="2400">
              <a:solidFill>
                <a:schemeClr val="bg1"/>
              </a:solidFill>
              <a:latin typeface="SassoonPrimaryInfan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blinds(horizontal)">
                                      <p:cBhvr>
                                        <p:cTn id="7" dur="500"/>
                                        <p:tgtEl>
                                          <p:spTgt spid="8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a:extLst>
              <a:ext uri="{FF2B5EF4-FFF2-40B4-BE49-F238E27FC236}">
                <a16:creationId xmlns:a16="http://schemas.microsoft.com/office/drawing/2014/main" id="{BF447B11-76ED-B1E4-85D5-A6EF27305B56}"/>
              </a:ext>
            </a:extLst>
          </p:cNvPr>
          <p:cNvSpPr txBox="1">
            <a:spLocks noChangeArrowheads="1"/>
          </p:cNvSpPr>
          <p:nvPr/>
        </p:nvSpPr>
        <p:spPr bwMode="auto">
          <a:xfrm>
            <a:off x="2051050" y="188913"/>
            <a:ext cx="5329238"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4000" u="sng">
                <a:solidFill>
                  <a:schemeClr val="bg1"/>
                </a:solidFill>
                <a:latin typeface="SassoonPrimaryInfant"/>
              </a:rPr>
              <a:t>Lunch Time</a:t>
            </a:r>
          </a:p>
        </p:txBody>
      </p:sp>
      <p:pic>
        <p:nvPicPr>
          <p:cNvPr id="13315" name="Picture 3" descr="School Logo">
            <a:extLst>
              <a:ext uri="{FF2B5EF4-FFF2-40B4-BE49-F238E27FC236}">
                <a16:creationId xmlns:a16="http://schemas.microsoft.com/office/drawing/2014/main" id="{F4B3D6B3-868E-5044-DDF7-FBF2549872BD}"/>
              </a:ext>
            </a:extLst>
          </p:cNvPr>
          <p:cNvPicPr>
            <a:picLocks noChangeAspect="1" noChangeArrowheads="1"/>
          </p:cNvPicPr>
          <p:nvPr/>
        </p:nvPicPr>
        <p:blipFill>
          <a:blip r:embed="rId2">
            <a:clrChange>
              <a:clrFrom>
                <a:srgbClr val="000094"/>
              </a:clrFrom>
              <a:clrTo>
                <a:srgbClr val="000094">
                  <a:alpha val="0"/>
                </a:srgbClr>
              </a:clrTo>
            </a:clrChange>
            <a:extLst>
              <a:ext uri="{28A0092B-C50C-407E-A947-70E740481C1C}">
                <a14:useLocalDpi xmlns:a14="http://schemas.microsoft.com/office/drawing/2010/main" val="0"/>
              </a:ext>
            </a:extLst>
          </a:blip>
          <a:srcRect/>
          <a:stretch>
            <a:fillRect/>
          </a:stretch>
        </p:blipFill>
        <p:spPr bwMode="auto">
          <a:xfrm>
            <a:off x="135731" y="5081588"/>
            <a:ext cx="1331913" cy="164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Text Box 4">
            <a:extLst>
              <a:ext uri="{FF2B5EF4-FFF2-40B4-BE49-F238E27FC236}">
                <a16:creationId xmlns:a16="http://schemas.microsoft.com/office/drawing/2014/main" id="{8EDD050B-B85B-8D3E-66B4-683F73A783BE}"/>
              </a:ext>
            </a:extLst>
          </p:cNvPr>
          <p:cNvSpPr txBox="1">
            <a:spLocks noChangeArrowheads="1"/>
          </p:cNvSpPr>
          <p:nvPr/>
        </p:nvSpPr>
        <p:spPr bwMode="auto">
          <a:xfrm>
            <a:off x="620713" y="1268413"/>
            <a:ext cx="8270875"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sz="2400">
                <a:solidFill>
                  <a:schemeClr val="bg1"/>
                </a:solidFill>
                <a:latin typeface="SassoonPrimaryInfant"/>
                <a:cs typeface="Arial"/>
              </a:rPr>
              <a:t> Children will have their lunch in the hall. </a:t>
            </a:r>
            <a:endParaRPr lang="en-US"/>
          </a:p>
          <a:p>
            <a:pPr eaLnBrk="1" hangingPunct="1">
              <a:spcBef>
                <a:spcPct val="50000"/>
              </a:spcBef>
            </a:pPr>
            <a:r>
              <a:rPr lang="en-GB" altLang="en-US" sz="2400">
                <a:solidFill>
                  <a:schemeClr val="bg1"/>
                </a:solidFill>
                <a:latin typeface="SassoonPrimaryInfant"/>
                <a:cs typeface="Arial"/>
              </a:rPr>
              <a:t>We will let you know if your child is eating less than half of their meal.</a:t>
            </a:r>
          </a:p>
          <a:p>
            <a:pPr eaLnBrk="1" hangingPunct="1">
              <a:spcBef>
                <a:spcPct val="50000"/>
              </a:spcBef>
            </a:pPr>
            <a:r>
              <a:rPr lang="en-GB" altLang="en-US" sz="2400">
                <a:solidFill>
                  <a:schemeClr val="bg1"/>
                </a:solidFill>
                <a:latin typeface="SassoonPrimaryInfant"/>
                <a:cs typeface="Arial"/>
              </a:rPr>
              <a:t>Make sure that names are on all items, lunchboxes and flasks/lids</a:t>
            </a:r>
          </a:p>
          <a:p>
            <a:pPr eaLnBrk="1" hangingPunct="1">
              <a:spcBef>
                <a:spcPct val="50000"/>
              </a:spcBef>
            </a:pPr>
            <a:r>
              <a:rPr lang="en-GB" altLang="en-US" sz="2400">
                <a:solidFill>
                  <a:schemeClr val="bg1"/>
                </a:solidFill>
                <a:latin typeface="SassoonPrimaryInfant"/>
                <a:cs typeface="Arial"/>
              </a:rPr>
              <a:t> Teachers will stay with the children initially until they are settled.</a:t>
            </a:r>
          </a:p>
          <a:p>
            <a:pPr eaLnBrk="1" hangingPunct="1">
              <a:spcBef>
                <a:spcPct val="50000"/>
              </a:spcBef>
              <a:buFontTx/>
              <a:buNone/>
            </a:pPr>
            <a:endParaRPr lang="en-GB" altLang="en-US" sz="2400">
              <a:solidFill>
                <a:schemeClr val="bg1"/>
              </a:solidFill>
              <a:latin typeface="SassoonPrimaryInfant"/>
            </a:endParaRPr>
          </a:p>
        </p:txBody>
      </p:sp>
    </p:spTree>
    <p:extLst>
      <p:ext uri="{BB962C8B-B14F-4D97-AF65-F5344CB8AC3E}">
        <p14:creationId xmlns:p14="http://schemas.microsoft.com/office/powerpoint/2010/main" val="88290409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blinds(horizontal)">
                                      <p:cBhvr>
                                        <p:cTn id="7" dur="500"/>
                                        <p:tgtEl>
                                          <p:spTgt spid="8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a:extLst>
              <a:ext uri="{FF2B5EF4-FFF2-40B4-BE49-F238E27FC236}">
                <a16:creationId xmlns:a16="http://schemas.microsoft.com/office/drawing/2014/main" id="{BF447B11-76ED-B1E4-85D5-A6EF27305B56}"/>
              </a:ext>
            </a:extLst>
          </p:cNvPr>
          <p:cNvSpPr txBox="1">
            <a:spLocks noChangeArrowheads="1"/>
          </p:cNvSpPr>
          <p:nvPr/>
        </p:nvSpPr>
        <p:spPr bwMode="auto">
          <a:xfrm>
            <a:off x="2051050" y="188913"/>
            <a:ext cx="5329238" cy="708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4000" u="sng">
                <a:solidFill>
                  <a:schemeClr val="bg1"/>
                </a:solidFill>
                <a:latin typeface="SassoonPrimaryInfant"/>
              </a:rPr>
              <a:t>Lunch Time</a:t>
            </a:r>
          </a:p>
        </p:txBody>
      </p:sp>
      <p:pic>
        <p:nvPicPr>
          <p:cNvPr id="13315" name="Picture 3" descr="School Logo">
            <a:extLst>
              <a:ext uri="{FF2B5EF4-FFF2-40B4-BE49-F238E27FC236}">
                <a16:creationId xmlns:a16="http://schemas.microsoft.com/office/drawing/2014/main" id="{F4B3D6B3-868E-5044-DDF7-FBF2549872BD}"/>
              </a:ext>
            </a:extLst>
          </p:cNvPr>
          <p:cNvPicPr>
            <a:picLocks noChangeAspect="1" noChangeArrowheads="1"/>
          </p:cNvPicPr>
          <p:nvPr/>
        </p:nvPicPr>
        <p:blipFill>
          <a:blip r:embed="rId2">
            <a:clrChange>
              <a:clrFrom>
                <a:srgbClr val="000094"/>
              </a:clrFrom>
              <a:clrTo>
                <a:srgbClr val="000094">
                  <a:alpha val="0"/>
                </a:srgbClr>
              </a:clrTo>
            </a:clrChange>
            <a:extLst>
              <a:ext uri="{28A0092B-C50C-407E-A947-70E740481C1C}">
                <a14:useLocalDpi xmlns:a14="http://schemas.microsoft.com/office/drawing/2010/main" val="0"/>
              </a:ext>
            </a:extLst>
          </a:blip>
          <a:srcRect/>
          <a:stretch>
            <a:fillRect/>
          </a:stretch>
        </p:blipFill>
        <p:spPr bwMode="auto">
          <a:xfrm>
            <a:off x="135731" y="5081588"/>
            <a:ext cx="1331913" cy="164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descr="A menu of a lunch&#10;&#10;Description automatically generated">
            <a:extLst>
              <a:ext uri="{FF2B5EF4-FFF2-40B4-BE49-F238E27FC236}">
                <a16:creationId xmlns:a16="http://schemas.microsoft.com/office/drawing/2014/main" id="{C9E24A4B-2100-678E-77A2-13A9D762E9BB}"/>
              </a:ext>
            </a:extLst>
          </p:cNvPr>
          <p:cNvPicPr>
            <a:picLocks noChangeAspect="1"/>
          </p:cNvPicPr>
          <p:nvPr/>
        </p:nvPicPr>
        <p:blipFill>
          <a:blip r:embed="rId3"/>
          <a:stretch>
            <a:fillRect/>
          </a:stretch>
        </p:blipFill>
        <p:spPr>
          <a:xfrm>
            <a:off x="1636279" y="1167246"/>
            <a:ext cx="7233806" cy="5273965"/>
          </a:xfrm>
          <a:prstGeom prst="rect">
            <a:avLst/>
          </a:prstGeom>
        </p:spPr>
      </p:pic>
    </p:spTree>
    <p:extLst>
      <p:ext uri="{BB962C8B-B14F-4D97-AF65-F5344CB8AC3E}">
        <p14:creationId xmlns:p14="http://schemas.microsoft.com/office/powerpoint/2010/main" val="9894845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a:extLst>
              <a:ext uri="{FF2B5EF4-FFF2-40B4-BE49-F238E27FC236}">
                <a16:creationId xmlns:a16="http://schemas.microsoft.com/office/drawing/2014/main" id="{D22370E7-C1E3-1523-726F-D014AF356ADC}"/>
              </a:ext>
            </a:extLst>
          </p:cNvPr>
          <p:cNvSpPr txBox="1">
            <a:spLocks noChangeArrowheads="1"/>
          </p:cNvSpPr>
          <p:nvPr/>
        </p:nvSpPr>
        <p:spPr bwMode="auto">
          <a:xfrm>
            <a:off x="2051050" y="188913"/>
            <a:ext cx="5329238"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u="sng">
                <a:solidFill>
                  <a:schemeClr val="bg1"/>
                </a:solidFill>
                <a:latin typeface="SassoonPrimaryInfant"/>
              </a:rPr>
              <a:t>How we learn</a:t>
            </a:r>
          </a:p>
        </p:txBody>
      </p:sp>
      <p:sp>
        <p:nvSpPr>
          <p:cNvPr id="6148" name="Text Box 4">
            <a:extLst>
              <a:ext uri="{FF2B5EF4-FFF2-40B4-BE49-F238E27FC236}">
                <a16:creationId xmlns:a16="http://schemas.microsoft.com/office/drawing/2014/main" id="{10AF3027-37C1-7A74-8512-91DE8199D451}"/>
              </a:ext>
            </a:extLst>
          </p:cNvPr>
          <p:cNvSpPr txBox="1">
            <a:spLocks noChangeArrowheads="1"/>
          </p:cNvSpPr>
          <p:nvPr/>
        </p:nvSpPr>
        <p:spPr bwMode="auto">
          <a:xfrm>
            <a:off x="250825" y="768350"/>
            <a:ext cx="8642350" cy="6740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 typeface="Wingdings" panose="05000000000000000000" pitchFamily="2" charset="2"/>
              <a:buChar char="§"/>
            </a:pPr>
            <a:r>
              <a:rPr lang="en-GB" altLang="en-US" sz="2400">
                <a:solidFill>
                  <a:schemeClr val="bg1"/>
                </a:solidFill>
                <a:latin typeface="SassoonPrimaryInfant"/>
                <a:cs typeface="Arial"/>
              </a:rPr>
              <a:t> In Foundation Stage children spend a lot of their time learning through play, along with a range of adult led activities.</a:t>
            </a:r>
          </a:p>
          <a:p>
            <a:pPr eaLnBrk="1" hangingPunct="1">
              <a:spcBef>
                <a:spcPct val="50000"/>
              </a:spcBef>
              <a:buFont typeface="Wingdings" panose="05000000000000000000" pitchFamily="2" charset="2"/>
              <a:buChar char="§"/>
            </a:pPr>
            <a:r>
              <a:rPr lang="en-GB" altLang="en-US" sz="2400">
                <a:solidFill>
                  <a:schemeClr val="bg1"/>
                </a:solidFill>
                <a:latin typeface="SassoonPrimaryInfant"/>
                <a:cs typeface="Arial"/>
              </a:rPr>
              <a:t>Manor Court School fosters a love of learning and encourages children to learn through practical experiences.  This includes the Manor Court 48 which gives the children a new and exciting experience each half term.  In Foundation Stage the children will experience:</a:t>
            </a:r>
          </a:p>
          <a:p>
            <a:pPr eaLnBrk="1" hangingPunct="1">
              <a:spcBef>
                <a:spcPct val="50000"/>
              </a:spcBef>
              <a:buFontTx/>
              <a:buAutoNum type="arabicPeriod"/>
            </a:pPr>
            <a:r>
              <a:rPr lang="en-GB" altLang="en-US" sz="2400">
                <a:solidFill>
                  <a:schemeClr val="bg1"/>
                </a:solidFill>
                <a:latin typeface="SassoonPrimaryInfant"/>
                <a:cs typeface="Arial"/>
              </a:rPr>
              <a:t>Mud Slide</a:t>
            </a:r>
          </a:p>
          <a:p>
            <a:pPr eaLnBrk="1" hangingPunct="1">
              <a:spcBef>
                <a:spcPct val="50000"/>
              </a:spcBef>
              <a:buFontTx/>
              <a:buAutoNum type="arabicPeriod"/>
            </a:pPr>
            <a:r>
              <a:rPr lang="en-GB" altLang="en-US" sz="2400">
                <a:solidFill>
                  <a:schemeClr val="bg1"/>
                </a:solidFill>
                <a:latin typeface="SassoonPrimaryInfant"/>
                <a:cs typeface="Arial"/>
              </a:rPr>
              <a:t>Perform a play to an audience</a:t>
            </a:r>
          </a:p>
          <a:p>
            <a:pPr eaLnBrk="1" hangingPunct="1">
              <a:spcBef>
                <a:spcPct val="50000"/>
              </a:spcBef>
              <a:buNone/>
            </a:pPr>
            <a:r>
              <a:rPr lang="en-GB" altLang="en-US" sz="2400">
                <a:solidFill>
                  <a:schemeClr val="bg1"/>
                </a:solidFill>
                <a:latin typeface="SassoonPrimaryInfant"/>
                <a:cs typeface="Arial"/>
              </a:rPr>
              <a:t>3. Eat something you have made yourself</a:t>
            </a:r>
          </a:p>
          <a:p>
            <a:pPr eaLnBrk="1" hangingPunct="1">
              <a:spcBef>
                <a:spcPct val="50000"/>
              </a:spcBef>
              <a:buNone/>
            </a:pPr>
            <a:r>
              <a:rPr lang="en-GB" altLang="en-US" sz="2400">
                <a:solidFill>
                  <a:schemeClr val="bg1"/>
                </a:solidFill>
                <a:latin typeface="SassoonPrimaryInfant"/>
                <a:cs typeface="Arial"/>
              </a:rPr>
              <a:t>4. Looking after animals</a:t>
            </a:r>
          </a:p>
          <a:p>
            <a:pPr eaLnBrk="1" hangingPunct="1">
              <a:spcBef>
                <a:spcPct val="50000"/>
              </a:spcBef>
              <a:buFontTx/>
              <a:buNone/>
            </a:pPr>
            <a:r>
              <a:rPr lang="en-GB" altLang="en-US" sz="2400">
                <a:solidFill>
                  <a:schemeClr val="bg1"/>
                </a:solidFill>
                <a:latin typeface="SassoonPrimaryInfant"/>
                <a:cs typeface="Arial"/>
              </a:rPr>
              <a:t>5. Cooking</a:t>
            </a:r>
          </a:p>
          <a:p>
            <a:pPr eaLnBrk="1" hangingPunct="1">
              <a:spcBef>
                <a:spcPct val="50000"/>
              </a:spcBef>
              <a:buFontTx/>
              <a:buNone/>
            </a:pPr>
            <a:r>
              <a:rPr lang="en-GB" altLang="en-US" sz="2400">
                <a:solidFill>
                  <a:schemeClr val="bg1"/>
                </a:solidFill>
                <a:latin typeface="SassoonPrimaryInfant"/>
                <a:cs typeface="Arial"/>
              </a:rPr>
              <a:t>6.Facepaints</a:t>
            </a:r>
          </a:p>
          <a:p>
            <a:pPr eaLnBrk="1" hangingPunct="1">
              <a:spcBef>
                <a:spcPct val="50000"/>
              </a:spcBef>
            </a:pPr>
            <a:endParaRPr lang="en-GB" altLang="en-US" sz="2400">
              <a:solidFill>
                <a:schemeClr val="bg1"/>
              </a:solidFill>
              <a:latin typeface="SassoonPrimaryInfant"/>
            </a:endParaRPr>
          </a:p>
        </p:txBody>
      </p:sp>
    </p:spTree>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blinds(horizontal)">
                                      <p:cBhvr>
                                        <p:cTn id="7" dur="5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2">
            <a:extLst>
              <a:ext uri="{FF2B5EF4-FFF2-40B4-BE49-F238E27FC236}">
                <a16:creationId xmlns:a16="http://schemas.microsoft.com/office/drawing/2014/main" id="{BF3147A1-12C6-4DB0-4D27-5AC44649820A}"/>
              </a:ext>
            </a:extLst>
          </p:cNvPr>
          <p:cNvSpPr txBox="1">
            <a:spLocks noChangeArrowheads="1"/>
          </p:cNvSpPr>
          <p:nvPr/>
        </p:nvSpPr>
        <p:spPr bwMode="auto">
          <a:xfrm>
            <a:off x="2051050" y="188913"/>
            <a:ext cx="5329238"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u="sng">
                <a:solidFill>
                  <a:schemeClr val="bg1"/>
                </a:solidFill>
                <a:latin typeface="SassoonPrimaryInfant"/>
              </a:rPr>
              <a:t>Homework</a:t>
            </a:r>
          </a:p>
        </p:txBody>
      </p:sp>
      <p:pic>
        <p:nvPicPr>
          <p:cNvPr id="16387" name="Picture 3" descr="School Logo">
            <a:extLst>
              <a:ext uri="{FF2B5EF4-FFF2-40B4-BE49-F238E27FC236}">
                <a16:creationId xmlns:a16="http://schemas.microsoft.com/office/drawing/2014/main" id="{066CBBA2-C96C-A04A-EBF2-92F47109516C}"/>
              </a:ext>
            </a:extLst>
          </p:cNvPr>
          <p:cNvPicPr>
            <a:picLocks noChangeAspect="1" noChangeArrowheads="1"/>
          </p:cNvPicPr>
          <p:nvPr/>
        </p:nvPicPr>
        <p:blipFill>
          <a:blip r:embed="rId2">
            <a:clrChange>
              <a:clrFrom>
                <a:srgbClr val="000094"/>
              </a:clrFrom>
              <a:clrTo>
                <a:srgbClr val="000094">
                  <a:alpha val="0"/>
                </a:srgbClr>
              </a:clrTo>
            </a:clrChange>
            <a:extLst>
              <a:ext uri="{28A0092B-C50C-407E-A947-70E740481C1C}">
                <a14:useLocalDpi xmlns:a14="http://schemas.microsoft.com/office/drawing/2010/main" val="0"/>
              </a:ext>
            </a:extLst>
          </a:blip>
          <a:srcRect/>
          <a:stretch>
            <a:fillRect/>
          </a:stretch>
        </p:blipFill>
        <p:spPr bwMode="auto">
          <a:xfrm>
            <a:off x="-107950" y="5360534"/>
            <a:ext cx="1218293" cy="1497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Text Box 4">
            <a:extLst>
              <a:ext uri="{FF2B5EF4-FFF2-40B4-BE49-F238E27FC236}">
                <a16:creationId xmlns:a16="http://schemas.microsoft.com/office/drawing/2014/main" id="{27AF7867-32A3-8175-B155-B1440BF92A92}"/>
              </a:ext>
            </a:extLst>
          </p:cNvPr>
          <p:cNvSpPr txBox="1">
            <a:spLocks noChangeArrowheads="1"/>
          </p:cNvSpPr>
          <p:nvPr/>
        </p:nvSpPr>
        <p:spPr bwMode="auto">
          <a:xfrm>
            <a:off x="539750" y="1341438"/>
            <a:ext cx="8323263" cy="47551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sz="2400">
                <a:solidFill>
                  <a:schemeClr val="bg1"/>
                </a:solidFill>
                <a:latin typeface="SassoonPrimaryInfant"/>
                <a:cs typeface="Arial"/>
              </a:rPr>
              <a:t>Children will receive phonics letter formation homework from their third week of school.  We also send home sharing books for you to read with your child.  </a:t>
            </a:r>
            <a:endParaRPr lang="en-GB" altLang="en-US" sz="2400">
              <a:solidFill>
                <a:schemeClr val="bg1"/>
              </a:solidFill>
              <a:latin typeface="SassoonPrimaryInfant"/>
            </a:endParaRPr>
          </a:p>
          <a:p>
            <a:pPr eaLnBrk="1" hangingPunct="1">
              <a:spcBef>
                <a:spcPct val="50000"/>
              </a:spcBef>
            </a:pPr>
            <a:r>
              <a:rPr lang="en-GB" altLang="en-US" sz="2400">
                <a:solidFill>
                  <a:schemeClr val="bg1"/>
                </a:solidFill>
                <a:latin typeface="SassoonPrimaryInfant"/>
                <a:cs typeface="Arial"/>
              </a:rPr>
              <a:t>When we send home words to read and reading books for your child we will ask for you to hear them read 5 times a week and record this is their reading record. </a:t>
            </a:r>
            <a:endParaRPr lang="en-GB" altLang="en-US" sz="2400">
              <a:solidFill>
                <a:schemeClr val="bg1"/>
              </a:solidFill>
              <a:latin typeface="SassoonPrimaryInfant"/>
            </a:endParaRPr>
          </a:p>
          <a:p>
            <a:pPr eaLnBrk="1" hangingPunct="1">
              <a:spcBef>
                <a:spcPct val="50000"/>
              </a:spcBef>
            </a:pPr>
            <a:r>
              <a:rPr lang="en-GB" altLang="en-US" sz="2400">
                <a:solidFill>
                  <a:schemeClr val="bg1"/>
                </a:solidFill>
                <a:latin typeface="SassoonPrimaryInfant"/>
                <a:cs typeface="Arial"/>
              </a:rPr>
              <a:t>A practical homework activity will be sent through email on </a:t>
            </a:r>
            <a:r>
              <a:rPr lang="en-GB" altLang="en-US" sz="2400" err="1">
                <a:solidFill>
                  <a:schemeClr val="bg1"/>
                </a:solidFill>
                <a:latin typeface="SassoonPrimaryInfant"/>
                <a:cs typeface="Arial"/>
              </a:rPr>
              <a:t>Eylog</a:t>
            </a:r>
            <a:r>
              <a:rPr lang="en-GB" altLang="en-US" sz="2400">
                <a:solidFill>
                  <a:schemeClr val="bg1"/>
                </a:solidFill>
                <a:latin typeface="SassoonPrimaryInfant"/>
                <a:cs typeface="Arial"/>
              </a:rPr>
              <a:t> every other week and parents are asked to upload a photo of their child completing it to be shared in class.</a:t>
            </a:r>
          </a:p>
          <a:p>
            <a:pPr eaLnBrk="1" hangingPunct="1">
              <a:spcBef>
                <a:spcPct val="50000"/>
              </a:spcBef>
            </a:pPr>
            <a:r>
              <a:rPr lang="en-GB" altLang="en-US" sz="2400">
                <a:solidFill>
                  <a:schemeClr val="bg1"/>
                </a:solidFill>
                <a:latin typeface="SassoonPrimaryInfant"/>
                <a:cs typeface="Arial"/>
              </a:rPr>
              <a:t>Weekly spellings will be introduced after Christmas</a:t>
            </a:r>
          </a:p>
          <a:p>
            <a:pPr eaLnBrk="1" hangingPunct="1">
              <a:spcBef>
                <a:spcPct val="50000"/>
              </a:spcBef>
            </a:pPr>
            <a:endParaRPr lang="en-GB" altLang="en-US" sz="1800">
              <a:solidFill>
                <a:schemeClr val="bg1"/>
              </a:solidFill>
              <a:latin typeface="SassoonPrimaryInfan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13316"/>
                                        </p:tgtEl>
                                        <p:attrNameLst>
                                          <p:attrName>style.visibility</p:attrName>
                                        </p:attrNameLst>
                                      </p:cBhvr>
                                      <p:to>
                                        <p:strVal val="visible"/>
                                      </p:to>
                                    </p:set>
                                    <p:animEffect transition="in" filter="blinds(horizontal)">
                                      <p:cBhvr>
                                        <p:cTn id="7" dur="500"/>
                                        <p:tgtEl>
                                          <p:spTgt spid="133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descr="School Logo">
            <a:extLst>
              <a:ext uri="{FF2B5EF4-FFF2-40B4-BE49-F238E27FC236}">
                <a16:creationId xmlns:a16="http://schemas.microsoft.com/office/drawing/2014/main" id="{6E1F337C-E1E2-FDD2-164C-9AE213B2BCC7}"/>
              </a:ext>
            </a:extLst>
          </p:cNvPr>
          <p:cNvPicPr>
            <a:picLocks noChangeAspect="1" noChangeArrowheads="1"/>
          </p:cNvPicPr>
          <p:nvPr/>
        </p:nvPicPr>
        <p:blipFill>
          <a:blip r:embed="rId2">
            <a:clrChange>
              <a:clrFrom>
                <a:srgbClr val="000094"/>
              </a:clrFrom>
              <a:clrTo>
                <a:srgbClr val="000094">
                  <a:alpha val="0"/>
                </a:srgbClr>
              </a:clrTo>
            </a:clrChange>
            <a:extLst>
              <a:ext uri="{28A0092B-C50C-407E-A947-70E740481C1C}">
                <a14:useLocalDpi xmlns:a14="http://schemas.microsoft.com/office/drawing/2010/main" val="0"/>
              </a:ext>
            </a:extLst>
          </a:blip>
          <a:srcRect/>
          <a:stretch>
            <a:fillRect/>
          </a:stretch>
        </p:blipFill>
        <p:spPr bwMode="auto">
          <a:xfrm>
            <a:off x="58737" y="5355432"/>
            <a:ext cx="1141413" cy="1407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Text Box 4">
            <a:extLst>
              <a:ext uri="{FF2B5EF4-FFF2-40B4-BE49-F238E27FC236}">
                <a16:creationId xmlns:a16="http://schemas.microsoft.com/office/drawing/2014/main" id="{5B6821F8-6911-E898-89C8-0F2ADA45651A}"/>
              </a:ext>
            </a:extLst>
          </p:cNvPr>
          <p:cNvSpPr txBox="1">
            <a:spLocks noChangeArrowheads="1"/>
          </p:cNvSpPr>
          <p:nvPr/>
        </p:nvSpPr>
        <p:spPr bwMode="auto">
          <a:xfrm>
            <a:off x="790576" y="477838"/>
            <a:ext cx="8161337" cy="5586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3600" u="sng" err="1">
                <a:solidFill>
                  <a:schemeClr val="bg1"/>
                </a:solidFill>
                <a:latin typeface="SassoonPrimaryInfant"/>
                <a:cs typeface="Arial"/>
              </a:rPr>
              <a:t>EyLog</a:t>
            </a:r>
            <a:endParaRPr lang="en-GB" altLang="en-US" sz="2800" err="1">
              <a:solidFill>
                <a:schemeClr val="bg1"/>
              </a:solidFill>
              <a:latin typeface="SassoonPrimaryInfant"/>
              <a:cs typeface="Arial"/>
            </a:endParaRPr>
          </a:p>
          <a:p>
            <a:pPr algn="ctr" eaLnBrk="1" hangingPunct="1">
              <a:spcBef>
                <a:spcPct val="50000"/>
              </a:spcBef>
              <a:buNone/>
            </a:pPr>
            <a:r>
              <a:rPr lang="en-GB" altLang="en-US" sz="2000" err="1">
                <a:solidFill>
                  <a:schemeClr val="bg1"/>
                </a:solidFill>
                <a:latin typeface="SassoonPrimaryInfant"/>
                <a:cs typeface="Arial"/>
              </a:rPr>
              <a:t>Eylog</a:t>
            </a:r>
            <a:r>
              <a:rPr lang="en-GB" altLang="en-US" sz="2000">
                <a:solidFill>
                  <a:schemeClr val="bg1"/>
                </a:solidFill>
                <a:latin typeface="SassoonPrimaryInfant"/>
                <a:cs typeface="Arial"/>
              </a:rPr>
              <a:t> is a brilliant online learning journey that allows school to upload observations using photos, videos and comments about children’s learning and instantly share them with parents.  Parents can also upload their own observations and share them with their child’s teacher. </a:t>
            </a:r>
            <a:endParaRPr lang="en-GB" altLang="en-US" sz="2000">
              <a:solidFill>
                <a:schemeClr val="bg1"/>
              </a:solidFill>
              <a:latin typeface="SassoonPrimaryInfant"/>
            </a:endParaRPr>
          </a:p>
          <a:p>
            <a:pPr algn="ctr" eaLnBrk="1" hangingPunct="1">
              <a:spcBef>
                <a:spcPct val="50000"/>
              </a:spcBef>
              <a:buNone/>
            </a:pPr>
            <a:r>
              <a:rPr lang="en-GB" altLang="en-US" sz="2000">
                <a:solidFill>
                  <a:schemeClr val="bg1"/>
                </a:solidFill>
                <a:latin typeface="SassoonPrimaryInfant"/>
                <a:cs typeface="Arial"/>
              </a:rPr>
              <a:t>Your child’s teacher will use these observations to support your child’s learning and find their next steps.   It is also a lovely way to prompt conversations both at home and at school about what your child has been doing and what their interests are.  </a:t>
            </a:r>
            <a:endParaRPr lang="en-GB" altLang="en-US" sz="2000">
              <a:solidFill>
                <a:schemeClr val="bg1"/>
              </a:solidFill>
              <a:latin typeface="SassoonPrimaryInfant"/>
            </a:endParaRPr>
          </a:p>
          <a:p>
            <a:pPr algn="ctr" eaLnBrk="1" hangingPunct="1">
              <a:spcBef>
                <a:spcPct val="50000"/>
              </a:spcBef>
              <a:buNone/>
            </a:pPr>
            <a:r>
              <a:rPr lang="en-GB" altLang="en-US" sz="2000" err="1">
                <a:solidFill>
                  <a:schemeClr val="bg1"/>
                </a:solidFill>
                <a:latin typeface="SassoonPrimaryInfant"/>
                <a:cs typeface="Arial"/>
              </a:rPr>
              <a:t>Eylog</a:t>
            </a:r>
            <a:r>
              <a:rPr lang="en-GB" altLang="en-US" sz="2000">
                <a:solidFill>
                  <a:schemeClr val="bg1"/>
                </a:solidFill>
                <a:latin typeface="SassoonPrimaryInfant"/>
                <a:cs typeface="Arial"/>
              </a:rPr>
              <a:t> also has a message feature that allows your child’s teacher to share information with you and for to message your child’s teacher.  </a:t>
            </a:r>
            <a:endParaRPr lang="en-GB" altLang="en-US" sz="2000">
              <a:solidFill>
                <a:schemeClr val="bg1"/>
              </a:solidFill>
              <a:latin typeface="SassoonPrimaryInfant"/>
            </a:endParaRPr>
          </a:p>
          <a:p>
            <a:pPr algn="ctr" eaLnBrk="1" hangingPunct="1">
              <a:spcBef>
                <a:spcPct val="50000"/>
              </a:spcBef>
              <a:buNone/>
            </a:pPr>
            <a:r>
              <a:rPr lang="en-GB" altLang="en-US" sz="2000">
                <a:solidFill>
                  <a:schemeClr val="bg1"/>
                </a:solidFill>
                <a:latin typeface="SassoonPrimaryInfant"/>
                <a:cs typeface="Arial"/>
              </a:rPr>
              <a:t>We aim to reply within 24 hours to any messages so for any thing urgent please speak to your child's teacher before or after school or contact the office.</a:t>
            </a:r>
            <a:endParaRPr lang="en-GB" altLang="en-US" sz="2000">
              <a:solidFill>
                <a:schemeClr val="bg1"/>
              </a:solidFill>
              <a:latin typeface="SassoonPrimaryInfant"/>
            </a:endParaRPr>
          </a:p>
          <a:p>
            <a:pPr algn="ctr" eaLnBrk="1" hangingPunct="1">
              <a:spcBef>
                <a:spcPct val="50000"/>
              </a:spcBef>
              <a:buFontTx/>
              <a:buNone/>
            </a:pPr>
            <a:endParaRPr lang="en-GB" altLang="en-US" sz="1400">
              <a:solidFill>
                <a:schemeClr val="bg1"/>
              </a:solidFill>
              <a:latin typeface="SassoonPrimaryInfant"/>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descr="School Logo">
            <a:extLst>
              <a:ext uri="{FF2B5EF4-FFF2-40B4-BE49-F238E27FC236}">
                <a16:creationId xmlns:a16="http://schemas.microsoft.com/office/drawing/2014/main" id="{6E1F337C-E1E2-FDD2-164C-9AE213B2BCC7}"/>
              </a:ext>
            </a:extLst>
          </p:cNvPr>
          <p:cNvPicPr>
            <a:picLocks noChangeAspect="1" noChangeArrowheads="1"/>
          </p:cNvPicPr>
          <p:nvPr/>
        </p:nvPicPr>
        <p:blipFill>
          <a:blip r:embed="rId2">
            <a:clrChange>
              <a:clrFrom>
                <a:srgbClr val="000094"/>
              </a:clrFrom>
              <a:clrTo>
                <a:srgbClr val="000094">
                  <a:alpha val="0"/>
                </a:srgbClr>
              </a:clrTo>
            </a:clrChange>
            <a:extLst>
              <a:ext uri="{28A0092B-C50C-407E-A947-70E740481C1C}">
                <a14:useLocalDpi xmlns:a14="http://schemas.microsoft.com/office/drawing/2010/main" val="0"/>
              </a:ext>
            </a:extLst>
          </a:blip>
          <a:srcRect/>
          <a:stretch>
            <a:fillRect/>
          </a:stretch>
        </p:blipFill>
        <p:spPr bwMode="auto">
          <a:xfrm>
            <a:off x="-107950" y="4652963"/>
            <a:ext cx="1784350" cy="220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Text Box 4">
            <a:extLst>
              <a:ext uri="{FF2B5EF4-FFF2-40B4-BE49-F238E27FC236}">
                <a16:creationId xmlns:a16="http://schemas.microsoft.com/office/drawing/2014/main" id="{5B6821F8-6911-E898-89C8-0F2ADA45651A}"/>
              </a:ext>
            </a:extLst>
          </p:cNvPr>
          <p:cNvSpPr txBox="1">
            <a:spLocks noChangeArrowheads="1"/>
          </p:cNvSpPr>
          <p:nvPr/>
        </p:nvSpPr>
        <p:spPr bwMode="auto">
          <a:xfrm>
            <a:off x="814388" y="477838"/>
            <a:ext cx="8137525" cy="44165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sz="3600" u="sng" err="1">
                <a:solidFill>
                  <a:schemeClr val="bg1"/>
                </a:solidFill>
                <a:latin typeface="SassoonPrimaryInfant"/>
                <a:cs typeface="Arial"/>
              </a:rPr>
              <a:t>EyLog</a:t>
            </a:r>
            <a:endParaRPr lang="en-GB" altLang="en-US" sz="2800" err="1">
              <a:solidFill>
                <a:schemeClr val="bg1"/>
              </a:solidFill>
              <a:latin typeface="SassoonPrimaryInfant"/>
              <a:cs typeface="Arial"/>
            </a:endParaRPr>
          </a:p>
          <a:p>
            <a:pPr algn="ctr" eaLnBrk="1" hangingPunct="1">
              <a:spcBef>
                <a:spcPct val="50000"/>
              </a:spcBef>
              <a:buNone/>
            </a:pPr>
            <a:endParaRPr lang="en-GB" altLang="en-US" sz="1600">
              <a:solidFill>
                <a:schemeClr val="bg1"/>
              </a:solidFill>
              <a:latin typeface="SassoonPrimaryInfant"/>
            </a:endParaRPr>
          </a:p>
          <a:p>
            <a:pPr algn="ctr" eaLnBrk="1" hangingPunct="1">
              <a:spcBef>
                <a:spcPct val="50000"/>
              </a:spcBef>
              <a:buFontTx/>
              <a:buNone/>
            </a:pPr>
            <a:r>
              <a:rPr lang="en-GB" altLang="en-US" sz="2000">
                <a:solidFill>
                  <a:schemeClr val="bg1"/>
                </a:solidFill>
                <a:latin typeface="SassoonPrimaryInfant"/>
                <a:cs typeface="Arial"/>
              </a:rPr>
              <a:t>You can add picture and video observations and that is a lovely way for us to build a relationship with the children and prompts conversation.</a:t>
            </a:r>
          </a:p>
          <a:p>
            <a:pPr algn="ctr" eaLnBrk="1" hangingPunct="1">
              <a:spcBef>
                <a:spcPct val="50000"/>
              </a:spcBef>
              <a:buNone/>
            </a:pPr>
            <a:r>
              <a:rPr lang="en-GB" altLang="en-US" sz="2000">
                <a:solidFill>
                  <a:schemeClr val="bg1"/>
                </a:solidFill>
                <a:latin typeface="SassoonPrimaryInfant"/>
                <a:cs typeface="Arial"/>
              </a:rPr>
              <a:t>We use </a:t>
            </a:r>
            <a:r>
              <a:rPr lang="en-GB" altLang="en-US" sz="2000" err="1">
                <a:solidFill>
                  <a:schemeClr val="bg1"/>
                </a:solidFill>
                <a:latin typeface="SassoonPrimaryInfant"/>
                <a:cs typeface="Arial"/>
              </a:rPr>
              <a:t>Eylog</a:t>
            </a:r>
            <a:r>
              <a:rPr lang="en-GB" altLang="en-US" sz="2000">
                <a:solidFill>
                  <a:schemeClr val="bg1"/>
                </a:solidFill>
                <a:latin typeface="SassoonPrimaryInfant"/>
                <a:cs typeface="Arial"/>
              </a:rPr>
              <a:t> to send you homework tasks and regular curriculum updates. </a:t>
            </a:r>
            <a:endParaRPr lang="en-GB" altLang="en-US" sz="2000">
              <a:solidFill>
                <a:schemeClr val="bg1"/>
              </a:solidFill>
              <a:latin typeface="SassoonPrimaryInfant"/>
            </a:endParaRPr>
          </a:p>
          <a:p>
            <a:pPr algn="ctr" eaLnBrk="1" hangingPunct="1">
              <a:spcBef>
                <a:spcPct val="50000"/>
              </a:spcBef>
              <a:buFontTx/>
              <a:buNone/>
            </a:pPr>
            <a:endParaRPr lang="en-GB" altLang="en-US" sz="2000">
              <a:solidFill>
                <a:schemeClr val="bg1"/>
              </a:solidFill>
              <a:latin typeface="SassoonPrimaryInfant"/>
            </a:endParaRPr>
          </a:p>
          <a:p>
            <a:pPr algn="ctr" eaLnBrk="1" hangingPunct="1">
              <a:spcBef>
                <a:spcPct val="50000"/>
              </a:spcBef>
              <a:buNone/>
            </a:pPr>
            <a:r>
              <a:rPr lang="en-GB" altLang="en-US" sz="2000">
                <a:solidFill>
                  <a:schemeClr val="bg1"/>
                </a:solidFill>
                <a:latin typeface="SassoonPrimaryInfant"/>
                <a:cs typeface="Arial"/>
              </a:rPr>
              <a:t>This year we will be activating your </a:t>
            </a:r>
            <a:r>
              <a:rPr lang="en-GB" altLang="en-US" sz="2000" err="1">
                <a:solidFill>
                  <a:schemeClr val="bg1"/>
                </a:solidFill>
                <a:latin typeface="SassoonPrimaryInfant"/>
                <a:cs typeface="Arial"/>
              </a:rPr>
              <a:t>Eylog</a:t>
            </a:r>
            <a:r>
              <a:rPr lang="en-GB" altLang="en-US" sz="2000">
                <a:solidFill>
                  <a:schemeClr val="bg1"/>
                </a:solidFill>
                <a:latin typeface="SassoonPrimaryInfant"/>
                <a:cs typeface="Arial"/>
              </a:rPr>
              <a:t> account before the start of the summer holidays.  This will allow you to upload photos of your child’s interests and achievements over the summer holidays to help us get to know your child before they start school.</a:t>
            </a:r>
            <a:endParaRPr lang="en-GB" altLang="en-US" sz="2000">
              <a:solidFill>
                <a:schemeClr val="bg1"/>
              </a:solidFill>
              <a:latin typeface="SassoonPrimaryInfant"/>
            </a:endParaRPr>
          </a:p>
          <a:p>
            <a:pPr algn="ctr" eaLnBrk="1" hangingPunct="1">
              <a:spcBef>
                <a:spcPct val="50000"/>
              </a:spcBef>
              <a:buFontTx/>
              <a:buNone/>
            </a:pPr>
            <a:endParaRPr lang="en-GB" altLang="en-US" sz="1400">
              <a:solidFill>
                <a:schemeClr val="bg1"/>
              </a:solidFill>
              <a:latin typeface="SassoonPrimaryInfant"/>
            </a:endParaRPr>
          </a:p>
        </p:txBody>
      </p:sp>
    </p:spTree>
    <p:extLst>
      <p:ext uri="{BB962C8B-B14F-4D97-AF65-F5344CB8AC3E}">
        <p14:creationId xmlns:p14="http://schemas.microsoft.com/office/powerpoint/2010/main" val="29187911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descr="School Logo">
            <a:extLst>
              <a:ext uri="{FF2B5EF4-FFF2-40B4-BE49-F238E27FC236}">
                <a16:creationId xmlns:a16="http://schemas.microsoft.com/office/drawing/2014/main" id="{6E1F337C-E1E2-FDD2-164C-9AE213B2BCC7}"/>
              </a:ext>
            </a:extLst>
          </p:cNvPr>
          <p:cNvPicPr>
            <a:picLocks noChangeAspect="1" noChangeArrowheads="1"/>
          </p:cNvPicPr>
          <p:nvPr/>
        </p:nvPicPr>
        <p:blipFill>
          <a:blip r:embed="rId2">
            <a:clrChange>
              <a:clrFrom>
                <a:srgbClr val="000094"/>
              </a:clrFrom>
              <a:clrTo>
                <a:srgbClr val="000094">
                  <a:alpha val="0"/>
                </a:srgbClr>
              </a:clrTo>
            </a:clrChange>
            <a:extLst>
              <a:ext uri="{28A0092B-C50C-407E-A947-70E740481C1C}">
                <a14:useLocalDpi xmlns:a14="http://schemas.microsoft.com/office/drawing/2010/main" val="0"/>
              </a:ext>
            </a:extLst>
          </a:blip>
          <a:srcRect/>
          <a:stretch>
            <a:fillRect/>
          </a:stretch>
        </p:blipFill>
        <p:spPr bwMode="auto">
          <a:xfrm>
            <a:off x="-794" y="5212557"/>
            <a:ext cx="1331914" cy="1645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Text Box 4">
            <a:extLst>
              <a:ext uri="{FF2B5EF4-FFF2-40B4-BE49-F238E27FC236}">
                <a16:creationId xmlns:a16="http://schemas.microsoft.com/office/drawing/2014/main" id="{5B6821F8-6911-E898-89C8-0F2ADA45651A}"/>
              </a:ext>
            </a:extLst>
          </p:cNvPr>
          <p:cNvSpPr txBox="1">
            <a:spLocks noChangeArrowheads="1"/>
          </p:cNvSpPr>
          <p:nvPr/>
        </p:nvSpPr>
        <p:spPr bwMode="auto">
          <a:xfrm>
            <a:off x="791414" y="477838"/>
            <a:ext cx="8160499" cy="51552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None/>
            </a:pPr>
            <a:r>
              <a:rPr lang="en-GB" altLang="en-US" sz="2800" u="sng" dirty="0">
                <a:solidFill>
                  <a:schemeClr val="bg1"/>
                </a:solidFill>
                <a:latin typeface="SassoonPrimaryInfant"/>
                <a:cs typeface="Arial"/>
              </a:rPr>
              <a:t>Parent Pay</a:t>
            </a:r>
            <a:endParaRPr lang="en-GB" altLang="en-US" sz="2800" u="sng" dirty="0">
              <a:solidFill>
                <a:schemeClr val="bg1"/>
              </a:solidFill>
              <a:latin typeface="SassoonPrimaryInfant"/>
            </a:endParaRPr>
          </a:p>
          <a:p>
            <a:pPr marL="285750" indent="-285750" algn="ctr" eaLnBrk="1" hangingPunct="1">
              <a:spcBef>
                <a:spcPct val="50000"/>
              </a:spcBef>
              <a:buFont typeface="Arial"/>
              <a:buChar char="•"/>
            </a:pPr>
            <a:r>
              <a:rPr lang="en-GB" altLang="en-US" sz="2800" dirty="0">
                <a:solidFill>
                  <a:schemeClr val="bg1"/>
                </a:solidFill>
                <a:latin typeface="SassoonPrimaryInfant"/>
                <a:cs typeface="Arial"/>
              </a:rPr>
              <a:t>Letters, consent forms, payments and lunch menus will all be sent through ParentPay.</a:t>
            </a:r>
            <a:endParaRPr lang="en-GB" altLang="en-US" sz="2800" dirty="0">
              <a:solidFill>
                <a:schemeClr val="bg1"/>
              </a:solidFill>
              <a:latin typeface="SassoonPrimaryInfant"/>
            </a:endParaRPr>
          </a:p>
          <a:p>
            <a:pPr marL="285750" indent="-285750" algn="ctr">
              <a:spcBef>
                <a:spcPct val="50000"/>
              </a:spcBef>
              <a:buFont typeface="Arial"/>
              <a:buChar char="•"/>
            </a:pPr>
            <a:r>
              <a:rPr lang="en-GB" altLang="en-US" sz="2800" dirty="0">
                <a:solidFill>
                  <a:schemeClr val="bg1"/>
                </a:solidFill>
                <a:latin typeface="SassoonPrimaryInfant"/>
                <a:cs typeface="Arial"/>
              </a:rPr>
              <a:t>Please ensure you are signed up to this as soon as we provide the details for you. </a:t>
            </a:r>
            <a:endParaRPr lang="en-GB" altLang="en-US" sz="2800" dirty="0">
              <a:solidFill>
                <a:schemeClr val="bg1"/>
              </a:solidFill>
              <a:latin typeface="SassoonPrimaryInfant"/>
            </a:endParaRPr>
          </a:p>
          <a:p>
            <a:pPr marL="285750" indent="-285750" algn="ctr">
              <a:spcBef>
                <a:spcPct val="50000"/>
              </a:spcBef>
              <a:buFont typeface="Arial"/>
              <a:buChar char="•"/>
            </a:pPr>
            <a:r>
              <a:rPr lang="en-GB" altLang="en-US" sz="2800" dirty="0">
                <a:solidFill>
                  <a:schemeClr val="bg1"/>
                </a:solidFill>
                <a:latin typeface="SassoonPrimaryInfant"/>
                <a:cs typeface="Arial"/>
              </a:rPr>
              <a:t>If you have a child in EYC your account will be transferred</a:t>
            </a:r>
            <a:endParaRPr lang="en-GB" altLang="en-US" sz="2800" dirty="0">
              <a:solidFill>
                <a:schemeClr val="bg1"/>
              </a:solidFill>
              <a:latin typeface="SassoonPrimaryInfant"/>
            </a:endParaRPr>
          </a:p>
          <a:p>
            <a:pPr marL="285750" indent="-285750" algn="ctr">
              <a:spcBef>
                <a:spcPct val="50000"/>
              </a:spcBef>
              <a:buFont typeface="Arial"/>
              <a:buChar char="•"/>
            </a:pPr>
            <a:r>
              <a:rPr lang="en-GB" altLang="en-US" sz="2800" dirty="0">
                <a:solidFill>
                  <a:schemeClr val="bg1"/>
                </a:solidFill>
                <a:latin typeface="SassoonPrimaryInfant"/>
                <a:cs typeface="Arial"/>
              </a:rPr>
              <a:t>If you already have a child in the school you will have to use the details we provide to add your FS child.</a:t>
            </a:r>
            <a:endParaRPr lang="en-GB" altLang="en-US" sz="2800" dirty="0">
              <a:solidFill>
                <a:schemeClr val="bg1"/>
              </a:solidFill>
              <a:latin typeface="SassoonPrimaryInfant"/>
            </a:endParaRPr>
          </a:p>
          <a:p>
            <a:pPr algn="ctr" eaLnBrk="1" hangingPunct="1">
              <a:spcBef>
                <a:spcPct val="50000"/>
              </a:spcBef>
              <a:buNone/>
            </a:pPr>
            <a:endParaRPr lang="en-GB" altLang="en-US" sz="1400">
              <a:solidFill>
                <a:schemeClr val="bg1"/>
              </a:solidFill>
              <a:latin typeface="SassoonPrimaryInfant"/>
            </a:endParaRPr>
          </a:p>
        </p:txBody>
      </p:sp>
    </p:spTree>
    <p:extLst>
      <p:ext uri="{BB962C8B-B14F-4D97-AF65-F5344CB8AC3E}">
        <p14:creationId xmlns:p14="http://schemas.microsoft.com/office/powerpoint/2010/main" val="494529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3" descr="School Logo">
            <a:extLst>
              <a:ext uri="{FF2B5EF4-FFF2-40B4-BE49-F238E27FC236}">
                <a16:creationId xmlns:a16="http://schemas.microsoft.com/office/drawing/2014/main" id="{6E1F337C-E1E2-FDD2-164C-9AE213B2BCC7}"/>
              </a:ext>
            </a:extLst>
          </p:cNvPr>
          <p:cNvPicPr>
            <a:picLocks noChangeAspect="1" noChangeArrowheads="1"/>
          </p:cNvPicPr>
          <p:nvPr/>
        </p:nvPicPr>
        <p:blipFill>
          <a:blip r:embed="rId2">
            <a:clrChange>
              <a:clrFrom>
                <a:srgbClr val="000094"/>
              </a:clrFrom>
              <a:clrTo>
                <a:srgbClr val="000094">
                  <a:alpha val="0"/>
                </a:srgbClr>
              </a:clrTo>
            </a:clrChange>
            <a:extLst>
              <a:ext uri="{28A0092B-C50C-407E-A947-70E740481C1C}">
                <a14:useLocalDpi xmlns:a14="http://schemas.microsoft.com/office/drawing/2010/main" val="0"/>
              </a:ext>
            </a:extLst>
          </a:blip>
          <a:srcRect/>
          <a:stretch>
            <a:fillRect/>
          </a:stretch>
        </p:blipFill>
        <p:spPr bwMode="auto">
          <a:xfrm>
            <a:off x="-794" y="5212557"/>
            <a:ext cx="1331914" cy="1645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Text Box 4">
            <a:extLst>
              <a:ext uri="{FF2B5EF4-FFF2-40B4-BE49-F238E27FC236}">
                <a16:creationId xmlns:a16="http://schemas.microsoft.com/office/drawing/2014/main" id="{5B6821F8-6911-E898-89C8-0F2ADA45651A}"/>
              </a:ext>
            </a:extLst>
          </p:cNvPr>
          <p:cNvSpPr txBox="1">
            <a:spLocks noChangeArrowheads="1"/>
          </p:cNvSpPr>
          <p:nvPr/>
        </p:nvSpPr>
        <p:spPr bwMode="auto">
          <a:xfrm>
            <a:off x="791414" y="477838"/>
            <a:ext cx="8160499" cy="34317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None/>
            </a:pPr>
            <a:r>
              <a:rPr lang="en-GB" altLang="en-US" sz="2800" u="sng">
                <a:solidFill>
                  <a:schemeClr val="bg1"/>
                </a:solidFill>
                <a:latin typeface="SassoonPrimaryInfant"/>
                <a:cs typeface="Arial"/>
              </a:rPr>
              <a:t>Wrap around care and clubs</a:t>
            </a:r>
            <a:endParaRPr lang="en-GB" altLang="en-US" sz="2800" u="sng">
              <a:solidFill>
                <a:schemeClr val="bg1"/>
              </a:solidFill>
              <a:latin typeface="SassoonPrimaryInfant"/>
            </a:endParaRPr>
          </a:p>
          <a:p>
            <a:pPr marL="285750" indent="-285750" algn="ctr" eaLnBrk="1" hangingPunct="1">
              <a:spcBef>
                <a:spcPct val="50000"/>
              </a:spcBef>
              <a:buFont typeface="Arial"/>
              <a:buChar char="•"/>
            </a:pPr>
            <a:r>
              <a:rPr lang="en-GB" altLang="en-US" sz="2800">
                <a:solidFill>
                  <a:schemeClr val="bg1"/>
                </a:solidFill>
                <a:latin typeface="SassoonPrimaryInfant"/>
                <a:cs typeface="Arial"/>
              </a:rPr>
              <a:t>Wrap around care is provided before and after school.  More details about this is available from Mrs Hooper including times and prices.</a:t>
            </a:r>
            <a:endParaRPr lang="en-GB" altLang="en-US" sz="2800">
              <a:solidFill>
                <a:schemeClr val="bg1"/>
              </a:solidFill>
              <a:latin typeface="SassoonPrimaryInfant"/>
            </a:endParaRPr>
          </a:p>
          <a:p>
            <a:pPr marL="285750" indent="-285750" algn="ctr">
              <a:spcBef>
                <a:spcPct val="50000"/>
              </a:spcBef>
              <a:buFont typeface="Arial"/>
              <a:buChar char="•"/>
            </a:pPr>
            <a:r>
              <a:rPr lang="en-GB" altLang="en-US" sz="2800">
                <a:solidFill>
                  <a:schemeClr val="bg1"/>
                </a:solidFill>
                <a:latin typeface="SassoonPrimaryInfant"/>
                <a:cs typeface="Arial"/>
              </a:rPr>
              <a:t>A range of clubs will be available after school after Christmas.</a:t>
            </a:r>
            <a:endParaRPr lang="en-GB" altLang="en-US" sz="2800">
              <a:solidFill>
                <a:schemeClr val="bg1"/>
              </a:solidFill>
              <a:latin typeface="SassoonPrimaryInfant"/>
            </a:endParaRPr>
          </a:p>
          <a:p>
            <a:pPr algn="ctr" eaLnBrk="1" hangingPunct="1">
              <a:spcBef>
                <a:spcPct val="50000"/>
              </a:spcBef>
              <a:buNone/>
            </a:pPr>
            <a:endParaRPr lang="en-GB" altLang="en-US" sz="1400">
              <a:solidFill>
                <a:schemeClr val="bg1"/>
              </a:solidFill>
              <a:latin typeface="SassoonPrimaryInfant"/>
            </a:endParaRPr>
          </a:p>
        </p:txBody>
      </p:sp>
    </p:spTree>
    <p:extLst>
      <p:ext uri="{BB962C8B-B14F-4D97-AF65-F5344CB8AC3E}">
        <p14:creationId xmlns:p14="http://schemas.microsoft.com/office/powerpoint/2010/main" val="1070496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a:extLst>
              <a:ext uri="{FF2B5EF4-FFF2-40B4-BE49-F238E27FC236}">
                <a16:creationId xmlns:a16="http://schemas.microsoft.com/office/drawing/2014/main" id="{95865348-5D98-6734-3F1D-1F5EB7B1EB62}"/>
              </a:ext>
            </a:extLst>
          </p:cNvPr>
          <p:cNvSpPr txBox="1">
            <a:spLocks noChangeArrowheads="1"/>
          </p:cNvSpPr>
          <p:nvPr/>
        </p:nvSpPr>
        <p:spPr bwMode="auto">
          <a:xfrm>
            <a:off x="1979613" y="188913"/>
            <a:ext cx="5329237"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u="sng">
                <a:solidFill>
                  <a:schemeClr val="bg1"/>
                </a:solidFill>
                <a:latin typeface="SassoonPrimaryInfant"/>
              </a:rPr>
              <a:t>Uniform</a:t>
            </a:r>
          </a:p>
        </p:txBody>
      </p:sp>
      <p:pic>
        <p:nvPicPr>
          <p:cNvPr id="18435" name="Picture 3" descr="School Logo">
            <a:extLst>
              <a:ext uri="{FF2B5EF4-FFF2-40B4-BE49-F238E27FC236}">
                <a16:creationId xmlns:a16="http://schemas.microsoft.com/office/drawing/2014/main" id="{77EC6A1C-5C10-D180-F83E-B434CAD7EBD2}"/>
              </a:ext>
            </a:extLst>
          </p:cNvPr>
          <p:cNvPicPr>
            <a:picLocks noChangeAspect="1" noChangeArrowheads="1"/>
          </p:cNvPicPr>
          <p:nvPr/>
        </p:nvPicPr>
        <p:blipFill>
          <a:blip r:embed="rId2">
            <a:clrChange>
              <a:clrFrom>
                <a:srgbClr val="000094"/>
              </a:clrFrom>
              <a:clrTo>
                <a:srgbClr val="000094">
                  <a:alpha val="0"/>
                </a:srgbClr>
              </a:clrTo>
            </a:clrChange>
            <a:extLst>
              <a:ext uri="{28A0092B-C50C-407E-A947-70E740481C1C}">
                <a14:useLocalDpi xmlns:a14="http://schemas.microsoft.com/office/drawing/2010/main" val="0"/>
              </a:ext>
            </a:extLst>
          </a:blip>
          <a:srcRect/>
          <a:stretch>
            <a:fillRect/>
          </a:stretch>
        </p:blipFill>
        <p:spPr bwMode="auto">
          <a:xfrm>
            <a:off x="-117475" y="4652963"/>
            <a:ext cx="1784350" cy="220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Text Box 4">
            <a:extLst>
              <a:ext uri="{FF2B5EF4-FFF2-40B4-BE49-F238E27FC236}">
                <a16:creationId xmlns:a16="http://schemas.microsoft.com/office/drawing/2014/main" id="{0B1BE8E4-9388-B432-489B-209615951BEF}"/>
              </a:ext>
            </a:extLst>
          </p:cNvPr>
          <p:cNvSpPr txBox="1">
            <a:spLocks noChangeArrowheads="1"/>
          </p:cNvSpPr>
          <p:nvPr/>
        </p:nvSpPr>
        <p:spPr bwMode="auto">
          <a:xfrm>
            <a:off x="1600200" y="908050"/>
            <a:ext cx="7272338" cy="6002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sz="2400">
                <a:solidFill>
                  <a:schemeClr val="bg1"/>
                </a:solidFill>
                <a:latin typeface="SassoonPrimaryInfant"/>
              </a:rPr>
              <a:t>Manor Court Primary School uniform can be purchased from Barrons.</a:t>
            </a:r>
          </a:p>
          <a:p>
            <a:pPr eaLnBrk="1" hangingPunct="1">
              <a:spcBef>
                <a:spcPct val="50000"/>
              </a:spcBef>
            </a:pPr>
            <a:r>
              <a:rPr lang="en-GB" altLang="en-US" sz="2400">
                <a:solidFill>
                  <a:schemeClr val="bg1"/>
                </a:solidFill>
                <a:latin typeface="SassoonPrimaryInfant"/>
              </a:rPr>
              <a:t>Cardigans and jumpers must have the Manor Court logo.  Tie must be worn (not with summer dresses)</a:t>
            </a:r>
          </a:p>
          <a:p>
            <a:pPr eaLnBrk="1" hangingPunct="1">
              <a:spcBef>
                <a:spcPct val="50000"/>
              </a:spcBef>
            </a:pPr>
            <a:r>
              <a:rPr lang="en-GB" altLang="en-US" sz="2400">
                <a:solidFill>
                  <a:schemeClr val="bg1"/>
                </a:solidFill>
                <a:latin typeface="SassoonPrimaryInfant"/>
              </a:rPr>
              <a:t>PE kits – daps, shorts and plain coloured t-shirt or logo t shirt.  You will be told your child’s PE day and they can wear the kit all day. </a:t>
            </a:r>
          </a:p>
          <a:p>
            <a:pPr eaLnBrk="1" hangingPunct="1">
              <a:spcBef>
                <a:spcPct val="50000"/>
              </a:spcBef>
            </a:pPr>
            <a:r>
              <a:rPr lang="en-GB" altLang="en-US" sz="2400">
                <a:solidFill>
                  <a:schemeClr val="bg1"/>
                </a:solidFill>
                <a:latin typeface="SassoonPrimaryInfant"/>
              </a:rPr>
              <a:t> Please make sure that </a:t>
            </a:r>
            <a:r>
              <a:rPr lang="en-GB" altLang="en-US" sz="2400" u="sng">
                <a:solidFill>
                  <a:schemeClr val="bg1"/>
                </a:solidFill>
                <a:latin typeface="SassoonPrimaryInfant"/>
              </a:rPr>
              <a:t>all</a:t>
            </a:r>
            <a:r>
              <a:rPr lang="en-GB" altLang="en-US" sz="2400">
                <a:solidFill>
                  <a:schemeClr val="bg1"/>
                </a:solidFill>
                <a:latin typeface="SassoonPrimaryInfant"/>
              </a:rPr>
              <a:t> clothes and shoes have names in, we will put names in if none can be found.</a:t>
            </a:r>
          </a:p>
          <a:p>
            <a:pPr eaLnBrk="1" hangingPunct="1">
              <a:spcBef>
                <a:spcPct val="50000"/>
              </a:spcBef>
            </a:pPr>
            <a:r>
              <a:rPr lang="en-GB" altLang="en-US" sz="2400">
                <a:solidFill>
                  <a:schemeClr val="bg1"/>
                </a:solidFill>
                <a:latin typeface="SassoonPrimaryInfant"/>
              </a:rPr>
              <a:t> No jewellery permitted.  Plain stud earrings – these will need to be taped for P.E.  </a:t>
            </a:r>
          </a:p>
          <a:p>
            <a:pPr eaLnBrk="1" hangingPunct="1">
              <a:spcBef>
                <a:spcPct val="50000"/>
              </a:spcBef>
            </a:pPr>
            <a:r>
              <a:rPr lang="en-GB" altLang="en-US" sz="2400">
                <a:solidFill>
                  <a:schemeClr val="bg1"/>
                </a:solidFill>
                <a:latin typeface="SassoonPrimaryInfant"/>
              </a:rPr>
              <a:t>Shoes only – not sandals, boots or trainers.</a:t>
            </a:r>
          </a:p>
          <a:p>
            <a:pPr eaLnBrk="1" hangingPunct="1">
              <a:spcBef>
                <a:spcPct val="50000"/>
              </a:spcBef>
            </a:pPr>
            <a:r>
              <a:rPr lang="en-GB" altLang="en-US" sz="2400">
                <a:solidFill>
                  <a:schemeClr val="bg1"/>
                </a:solidFill>
                <a:latin typeface="SassoonPrimaryInfant"/>
              </a:rPr>
              <a:t>Please tuck shirts in.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7172"/>
                                        </p:tgtEl>
                                        <p:attrNameLst>
                                          <p:attrName>style.visibility</p:attrName>
                                        </p:attrNameLst>
                                      </p:cBhvr>
                                      <p:to>
                                        <p:strVal val="visible"/>
                                      </p:to>
                                    </p:set>
                                    <p:animEffect transition="in" filter="blinds(horizontal)">
                                      <p:cBhvr>
                                        <p:cTn id="7" dur="500"/>
                                        <p:tgtEl>
                                          <p:spTgt spid="7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a:extLst>
              <a:ext uri="{FF2B5EF4-FFF2-40B4-BE49-F238E27FC236}">
                <a16:creationId xmlns:a16="http://schemas.microsoft.com/office/drawing/2014/main" id="{6D244A43-1066-41DB-67A8-5EEBA4A4D537}"/>
              </a:ext>
            </a:extLst>
          </p:cNvPr>
          <p:cNvSpPr txBox="1">
            <a:spLocks noChangeArrowheads="1"/>
          </p:cNvSpPr>
          <p:nvPr/>
        </p:nvSpPr>
        <p:spPr bwMode="auto">
          <a:xfrm>
            <a:off x="2051050" y="188913"/>
            <a:ext cx="5329238"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u="sng">
                <a:solidFill>
                  <a:schemeClr val="bg1"/>
                </a:solidFill>
                <a:latin typeface="SassoonPrimaryInfant"/>
              </a:rPr>
              <a:t>Allergies</a:t>
            </a:r>
          </a:p>
        </p:txBody>
      </p:sp>
      <p:pic>
        <p:nvPicPr>
          <p:cNvPr id="19459" name="Picture 3" descr="School Logo">
            <a:extLst>
              <a:ext uri="{FF2B5EF4-FFF2-40B4-BE49-F238E27FC236}">
                <a16:creationId xmlns:a16="http://schemas.microsoft.com/office/drawing/2014/main" id="{5CF5C66E-74AA-2B5D-F1FB-712F03B4BB07}"/>
              </a:ext>
            </a:extLst>
          </p:cNvPr>
          <p:cNvPicPr>
            <a:picLocks noChangeAspect="1" noChangeArrowheads="1"/>
          </p:cNvPicPr>
          <p:nvPr/>
        </p:nvPicPr>
        <p:blipFill>
          <a:blip r:embed="rId2">
            <a:clrChange>
              <a:clrFrom>
                <a:srgbClr val="000094"/>
              </a:clrFrom>
              <a:clrTo>
                <a:srgbClr val="000094">
                  <a:alpha val="0"/>
                </a:srgbClr>
              </a:clrTo>
            </a:clrChange>
            <a:extLst>
              <a:ext uri="{28A0092B-C50C-407E-A947-70E740481C1C}">
                <a14:useLocalDpi xmlns:a14="http://schemas.microsoft.com/office/drawing/2010/main" val="0"/>
              </a:ext>
            </a:extLst>
          </a:blip>
          <a:srcRect/>
          <a:stretch>
            <a:fillRect/>
          </a:stretch>
        </p:blipFill>
        <p:spPr bwMode="auto">
          <a:xfrm>
            <a:off x="-107950" y="4652963"/>
            <a:ext cx="1784350" cy="220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Text Box 4">
            <a:extLst>
              <a:ext uri="{FF2B5EF4-FFF2-40B4-BE49-F238E27FC236}">
                <a16:creationId xmlns:a16="http://schemas.microsoft.com/office/drawing/2014/main" id="{62B51228-8784-335D-94B1-F632653CFA9B}"/>
              </a:ext>
            </a:extLst>
          </p:cNvPr>
          <p:cNvSpPr txBox="1">
            <a:spLocks noChangeArrowheads="1"/>
          </p:cNvSpPr>
          <p:nvPr/>
        </p:nvSpPr>
        <p:spPr bwMode="auto">
          <a:xfrm>
            <a:off x="1420020" y="981075"/>
            <a:ext cx="6968330"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solidFill>
                  <a:schemeClr val="bg1"/>
                </a:solidFill>
                <a:latin typeface="SassoonPrimaryInfant"/>
              </a:rPr>
              <a:t> Please make any allergies known to us and also on your child’s data sheet located in the office (including plasters).</a:t>
            </a:r>
          </a:p>
          <a:p>
            <a:pPr eaLnBrk="1" hangingPunct="1">
              <a:spcBef>
                <a:spcPct val="50000"/>
              </a:spcBef>
            </a:pPr>
            <a:r>
              <a:rPr lang="en-GB" altLang="en-US">
                <a:solidFill>
                  <a:schemeClr val="bg1"/>
                </a:solidFill>
                <a:latin typeface="SassoonPrimaryInfant"/>
              </a:rPr>
              <a:t> Inhalers will need to be named and given to reception to allow them to fill in relevant forms and pass on to class teachers.  </a:t>
            </a:r>
          </a:p>
          <a:p>
            <a:pPr eaLnBrk="1" hangingPunct="1">
              <a:spcBef>
                <a:spcPct val="50000"/>
              </a:spcBef>
              <a:buFontTx/>
              <a:buNone/>
            </a:pPr>
            <a:endParaRPr lang="en-GB" altLang="en-US">
              <a:solidFill>
                <a:schemeClr val="bg1"/>
              </a:solidFill>
              <a:latin typeface="SassoonPrimaryInfan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124"/>
                                        </p:tgtEl>
                                        <p:attrNameLst>
                                          <p:attrName>style.visibility</p:attrName>
                                        </p:attrNameLst>
                                      </p:cBhvr>
                                      <p:to>
                                        <p:strVal val="visible"/>
                                      </p:to>
                                    </p:set>
                                    <p:animEffect transition="in" filter="blinds(horizontal)">
                                      <p:cBhvr>
                                        <p:cTn id="7" dur="5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a:extLst>
              <a:ext uri="{FF2B5EF4-FFF2-40B4-BE49-F238E27FC236}">
                <a16:creationId xmlns:a16="http://schemas.microsoft.com/office/drawing/2014/main" id="{32D96C3D-9D3D-33B0-1A9A-B7AFBD8AB370}"/>
              </a:ext>
            </a:extLst>
          </p:cNvPr>
          <p:cNvSpPr txBox="1">
            <a:spLocks noChangeArrowheads="1"/>
          </p:cNvSpPr>
          <p:nvPr/>
        </p:nvSpPr>
        <p:spPr bwMode="auto">
          <a:xfrm>
            <a:off x="2051050" y="188913"/>
            <a:ext cx="5329238"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u="sng">
                <a:solidFill>
                  <a:schemeClr val="bg1"/>
                </a:solidFill>
                <a:latin typeface="SassoonPrimaryInfant"/>
              </a:rPr>
              <a:t>Medicines</a:t>
            </a:r>
          </a:p>
        </p:txBody>
      </p:sp>
      <p:pic>
        <p:nvPicPr>
          <p:cNvPr id="20483" name="Picture 3" descr="School Logo">
            <a:extLst>
              <a:ext uri="{FF2B5EF4-FFF2-40B4-BE49-F238E27FC236}">
                <a16:creationId xmlns:a16="http://schemas.microsoft.com/office/drawing/2014/main" id="{7568AFF3-F4CE-F9B3-31C6-34E3A248C271}"/>
              </a:ext>
            </a:extLst>
          </p:cNvPr>
          <p:cNvPicPr>
            <a:picLocks noChangeAspect="1" noChangeArrowheads="1"/>
          </p:cNvPicPr>
          <p:nvPr/>
        </p:nvPicPr>
        <p:blipFill>
          <a:blip r:embed="rId2">
            <a:clrChange>
              <a:clrFrom>
                <a:srgbClr val="000094"/>
              </a:clrFrom>
              <a:clrTo>
                <a:srgbClr val="000094">
                  <a:alpha val="0"/>
                </a:srgbClr>
              </a:clrTo>
            </a:clrChange>
            <a:extLst>
              <a:ext uri="{28A0092B-C50C-407E-A947-70E740481C1C}">
                <a14:useLocalDpi xmlns:a14="http://schemas.microsoft.com/office/drawing/2010/main" val="0"/>
              </a:ext>
            </a:extLst>
          </a:blip>
          <a:srcRect/>
          <a:stretch>
            <a:fillRect/>
          </a:stretch>
        </p:blipFill>
        <p:spPr bwMode="auto">
          <a:xfrm>
            <a:off x="-107950" y="4652963"/>
            <a:ext cx="1784350" cy="220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Text Box 4">
            <a:extLst>
              <a:ext uri="{FF2B5EF4-FFF2-40B4-BE49-F238E27FC236}">
                <a16:creationId xmlns:a16="http://schemas.microsoft.com/office/drawing/2014/main" id="{1AB71BA4-0738-0A3D-164A-0F381EF337CB}"/>
              </a:ext>
            </a:extLst>
          </p:cNvPr>
          <p:cNvSpPr txBox="1">
            <a:spLocks noChangeArrowheads="1"/>
          </p:cNvSpPr>
          <p:nvPr/>
        </p:nvSpPr>
        <p:spPr bwMode="auto">
          <a:xfrm>
            <a:off x="900113" y="823913"/>
            <a:ext cx="7891462" cy="6310312"/>
          </a:xfrm>
          <a:prstGeom prst="rect">
            <a:avLst/>
          </a:prstGeom>
          <a:noFill/>
          <a:ln>
            <a:noFill/>
          </a:ln>
          <a:effec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defRPr/>
            </a:pPr>
            <a:r>
              <a:rPr lang="en-GB" altLang="en-US" sz="2800">
                <a:solidFill>
                  <a:schemeClr val="bg1"/>
                </a:solidFill>
                <a:latin typeface="SassoonPrimaryInfant"/>
              </a:rPr>
              <a:t> If your child needs medicine for any reason please take this to the school office and complete the relevant forms.  </a:t>
            </a:r>
          </a:p>
          <a:p>
            <a:pPr eaLnBrk="1" hangingPunct="1">
              <a:spcBef>
                <a:spcPct val="50000"/>
              </a:spcBef>
              <a:buFontTx/>
              <a:buNone/>
              <a:defRPr/>
            </a:pPr>
            <a:r>
              <a:rPr lang="en-GB" altLang="en-US">
                <a:solidFill>
                  <a:schemeClr val="bg1"/>
                </a:solidFill>
                <a:latin typeface="SassoonPrimaryInfant"/>
              </a:rPr>
              <a:t>                                 </a:t>
            </a:r>
            <a:r>
              <a:rPr lang="en-GB" altLang="en-US" u="sng">
                <a:solidFill>
                  <a:schemeClr val="bg1"/>
                </a:solidFill>
                <a:latin typeface="SassoonPrimaryInfant"/>
              </a:rPr>
              <a:t>Sun Safety</a:t>
            </a:r>
          </a:p>
          <a:p>
            <a:pPr marL="457200" indent="-457200" eaLnBrk="1" hangingPunct="1">
              <a:spcBef>
                <a:spcPct val="50000"/>
              </a:spcBef>
              <a:defRPr/>
            </a:pPr>
            <a:r>
              <a:rPr lang="en-GB" altLang="en-US" sz="2800">
                <a:solidFill>
                  <a:schemeClr val="bg1"/>
                </a:solidFill>
                <a:latin typeface="SassoonPrimaryInfant"/>
              </a:rPr>
              <a:t>In warm weather please apply sun cream before your child comes to school and send them in in a named hat.</a:t>
            </a:r>
          </a:p>
          <a:p>
            <a:pPr marL="457200" indent="-457200" eaLnBrk="1" hangingPunct="1">
              <a:spcBef>
                <a:spcPct val="50000"/>
              </a:spcBef>
              <a:defRPr/>
            </a:pPr>
            <a:r>
              <a:rPr lang="en-GB" altLang="en-US" sz="2800">
                <a:solidFill>
                  <a:schemeClr val="bg1"/>
                </a:solidFill>
                <a:latin typeface="SassoonPrimaryInfant"/>
              </a:rPr>
              <a:t>If you would like your child to re-apply sun cream please put a named bottle in their bag.  We can not apply it for them but will support them to do it themselves.  </a:t>
            </a:r>
          </a:p>
          <a:p>
            <a:pPr eaLnBrk="1" hangingPunct="1">
              <a:spcBef>
                <a:spcPct val="50000"/>
              </a:spcBef>
              <a:buFontTx/>
              <a:buNone/>
              <a:defRPr/>
            </a:pPr>
            <a:endParaRPr lang="en-GB" altLang="en-US">
              <a:solidFill>
                <a:schemeClr val="bg1"/>
              </a:solidFill>
              <a:latin typeface="SassoonPrimaryInfan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124"/>
                                        </p:tgtEl>
                                        <p:attrNameLst>
                                          <p:attrName>style.visibility</p:attrName>
                                        </p:attrNameLst>
                                      </p:cBhvr>
                                      <p:to>
                                        <p:strVal val="visible"/>
                                      </p:to>
                                    </p:set>
                                    <p:animEffect transition="in" filter="blinds(horizontal)">
                                      <p:cBhvr>
                                        <p:cTn id="7" dur="5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a:extLst>
              <a:ext uri="{FF2B5EF4-FFF2-40B4-BE49-F238E27FC236}">
                <a16:creationId xmlns:a16="http://schemas.microsoft.com/office/drawing/2014/main" id="{B3720227-89F3-119C-B7A8-439C7336294A}"/>
              </a:ext>
            </a:extLst>
          </p:cNvPr>
          <p:cNvSpPr txBox="1">
            <a:spLocks noChangeArrowheads="1"/>
          </p:cNvSpPr>
          <p:nvPr/>
        </p:nvSpPr>
        <p:spPr bwMode="auto">
          <a:xfrm>
            <a:off x="537483" y="188913"/>
            <a:ext cx="8455705" cy="68634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u="sng">
                <a:solidFill>
                  <a:schemeClr val="bg1"/>
                </a:solidFill>
                <a:latin typeface="SassoonPrimaryInfant"/>
                <a:cs typeface="Arial"/>
              </a:rPr>
              <a:t>FMCA</a:t>
            </a:r>
          </a:p>
          <a:p>
            <a:pPr algn="ctr" eaLnBrk="1" hangingPunct="1">
              <a:spcBef>
                <a:spcPct val="50000"/>
              </a:spcBef>
              <a:buFontTx/>
              <a:buNone/>
            </a:pPr>
            <a:r>
              <a:rPr lang="en-GB" altLang="en-US" sz="2400" u="sng">
                <a:solidFill>
                  <a:schemeClr val="bg1"/>
                </a:solidFill>
                <a:latin typeface="SassoonPrimaryInfant"/>
                <a:cs typeface="Arial"/>
              </a:rPr>
              <a:t>The Friends of Manor Court Association</a:t>
            </a:r>
          </a:p>
          <a:p>
            <a:pPr eaLnBrk="1" hangingPunct="1">
              <a:spcBef>
                <a:spcPct val="50000"/>
              </a:spcBef>
            </a:pPr>
            <a:r>
              <a:rPr lang="en-GB" altLang="en-US" sz="2400">
                <a:solidFill>
                  <a:schemeClr val="bg1"/>
                </a:solidFill>
                <a:latin typeface="SassoonPrimaryInfant"/>
                <a:cs typeface="Arial"/>
              </a:rPr>
              <a:t>Parent Volunteers who work closely with MC staff to raise funds for the school.</a:t>
            </a:r>
          </a:p>
          <a:p>
            <a:pPr eaLnBrk="1" hangingPunct="1">
              <a:spcBef>
                <a:spcPct val="50000"/>
              </a:spcBef>
            </a:pPr>
            <a:r>
              <a:rPr lang="en-GB" altLang="en-US" sz="2400">
                <a:solidFill>
                  <a:schemeClr val="bg1"/>
                </a:solidFill>
                <a:latin typeface="SassoonPrimaryInfant"/>
                <a:cs typeface="Arial"/>
              </a:rPr>
              <a:t>Meet once a term to discuss fundraising and equipment the school needs</a:t>
            </a:r>
          </a:p>
          <a:p>
            <a:pPr eaLnBrk="1" hangingPunct="1">
              <a:spcBef>
                <a:spcPct val="50000"/>
              </a:spcBef>
            </a:pPr>
            <a:r>
              <a:rPr lang="en-GB" altLang="en-US" sz="2400">
                <a:solidFill>
                  <a:schemeClr val="bg1"/>
                </a:solidFill>
                <a:latin typeface="SassoonPrimaryInfant"/>
                <a:cs typeface="Arial"/>
              </a:rPr>
              <a:t>Hold events such as discos, summer fete and competitions</a:t>
            </a:r>
          </a:p>
          <a:p>
            <a:pPr eaLnBrk="1" hangingPunct="1">
              <a:spcBef>
                <a:spcPct val="50000"/>
              </a:spcBef>
            </a:pPr>
            <a:r>
              <a:rPr lang="en-GB" altLang="en-US" sz="2400">
                <a:solidFill>
                  <a:schemeClr val="bg1"/>
                </a:solidFill>
                <a:latin typeface="SassoonPrimaryInfant"/>
                <a:cs typeface="Arial"/>
              </a:rPr>
              <a:t>Contact then directly by email if interested</a:t>
            </a:r>
            <a:endParaRPr lang="en-GB" altLang="en-US" sz="2400">
              <a:solidFill>
                <a:schemeClr val="bg1"/>
              </a:solidFill>
              <a:latin typeface="SassoonPrimaryInfant"/>
            </a:endParaRPr>
          </a:p>
          <a:p>
            <a:pPr>
              <a:spcBef>
                <a:spcPct val="50000"/>
              </a:spcBef>
              <a:buNone/>
            </a:pPr>
            <a:r>
              <a:rPr lang="en-GB" sz="2400" b="1">
                <a:solidFill>
                  <a:schemeClr val="bg1"/>
                </a:solidFill>
                <a:latin typeface="Arial"/>
                <a:cs typeface="Arial"/>
                <a:hlinkClick r:id="rId2">
                  <a:extLst>
                    <a:ext uri="{A12FA001-AC4F-418D-AE19-62706E023703}">
                      <ahyp:hlinkClr xmlns:ahyp="http://schemas.microsoft.com/office/drawing/2018/hyperlinkcolor" val="tx"/>
                    </a:ext>
                  </a:extLst>
                </a:hlinkClick>
              </a:rPr>
              <a:t>contactfmca@gmail.com</a:t>
            </a:r>
            <a:r>
              <a:rPr lang="en-GB" sz="2400" b="1">
                <a:solidFill>
                  <a:schemeClr val="bg1"/>
                </a:solidFill>
                <a:latin typeface="Arial"/>
                <a:cs typeface="Arial"/>
              </a:rPr>
              <a:t> </a:t>
            </a:r>
            <a:endParaRPr lang="en-GB" altLang="en-US" sz="2400" b="1">
              <a:solidFill>
                <a:schemeClr val="bg1"/>
              </a:solidFill>
              <a:latin typeface="SassoonPrimaryInfant"/>
            </a:endParaRPr>
          </a:p>
          <a:p>
            <a:pPr eaLnBrk="1" hangingPunct="1">
              <a:spcBef>
                <a:spcPct val="50000"/>
              </a:spcBef>
              <a:buFontTx/>
              <a:buChar char="•"/>
            </a:pPr>
            <a:endParaRPr lang="en-GB" altLang="en-US" u="sng">
              <a:solidFill>
                <a:schemeClr val="bg1"/>
              </a:solidFill>
              <a:latin typeface="SassoonPrimaryInfant"/>
            </a:endParaRPr>
          </a:p>
          <a:p>
            <a:pPr algn="ctr" eaLnBrk="1" hangingPunct="1">
              <a:spcBef>
                <a:spcPct val="50000"/>
              </a:spcBef>
              <a:buFontTx/>
              <a:buNone/>
            </a:pPr>
            <a:endParaRPr lang="en-GB" altLang="en-US" u="sng">
              <a:solidFill>
                <a:schemeClr val="bg1"/>
              </a:solidFill>
              <a:latin typeface="SassoonPrimaryInfant"/>
            </a:endParaRPr>
          </a:p>
          <a:p>
            <a:pPr algn="ctr" eaLnBrk="1" hangingPunct="1">
              <a:spcBef>
                <a:spcPct val="50000"/>
              </a:spcBef>
              <a:buNone/>
            </a:pPr>
            <a:endParaRPr lang="en-GB" altLang="en-US" u="sng">
              <a:solidFill>
                <a:schemeClr val="bg1"/>
              </a:solidFill>
              <a:latin typeface="SassoonPrimaryInfant"/>
            </a:endParaRPr>
          </a:p>
        </p:txBody>
      </p:sp>
      <p:pic>
        <p:nvPicPr>
          <p:cNvPr id="21507" name="Picture 3" descr="School Logo">
            <a:extLst>
              <a:ext uri="{FF2B5EF4-FFF2-40B4-BE49-F238E27FC236}">
                <a16:creationId xmlns:a16="http://schemas.microsoft.com/office/drawing/2014/main" id="{E05F83CE-0B39-21E2-230B-83DE67B47F17}"/>
              </a:ext>
            </a:extLst>
          </p:cNvPr>
          <p:cNvPicPr>
            <a:picLocks noChangeAspect="1" noChangeArrowheads="1"/>
          </p:cNvPicPr>
          <p:nvPr/>
        </p:nvPicPr>
        <p:blipFill>
          <a:blip r:embed="rId3">
            <a:clrChange>
              <a:clrFrom>
                <a:srgbClr val="000094"/>
              </a:clrFrom>
              <a:clrTo>
                <a:srgbClr val="000094">
                  <a:alpha val="0"/>
                </a:srgbClr>
              </a:clrTo>
            </a:clrChange>
            <a:extLst>
              <a:ext uri="{28A0092B-C50C-407E-A947-70E740481C1C}">
                <a14:useLocalDpi xmlns:a14="http://schemas.microsoft.com/office/drawing/2010/main" val="0"/>
              </a:ext>
            </a:extLst>
          </a:blip>
          <a:srcRect/>
          <a:stretch>
            <a:fillRect/>
          </a:stretch>
        </p:blipFill>
        <p:spPr bwMode="auto">
          <a:xfrm>
            <a:off x="3683118" y="4646791"/>
            <a:ext cx="1784350" cy="220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a:extLst>
              <a:ext uri="{FF2B5EF4-FFF2-40B4-BE49-F238E27FC236}">
                <a16:creationId xmlns:a16="http://schemas.microsoft.com/office/drawing/2014/main" id="{4DB3F32E-1965-DEA0-FDCB-0B22F3BAABF4}"/>
              </a:ext>
            </a:extLst>
          </p:cNvPr>
          <p:cNvSpPr txBox="1">
            <a:spLocks noChangeArrowheads="1"/>
          </p:cNvSpPr>
          <p:nvPr/>
        </p:nvSpPr>
        <p:spPr bwMode="auto">
          <a:xfrm>
            <a:off x="2051050" y="188913"/>
            <a:ext cx="5329238" cy="1323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endParaRPr lang="en-GB" altLang="en-US" u="sng">
              <a:solidFill>
                <a:schemeClr val="bg1"/>
              </a:solidFill>
              <a:latin typeface="SassoonPrimaryInfant"/>
            </a:endParaRPr>
          </a:p>
          <a:p>
            <a:pPr algn="ctr" eaLnBrk="1" hangingPunct="1">
              <a:spcBef>
                <a:spcPct val="50000"/>
              </a:spcBef>
              <a:buFontTx/>
              <a:buNone/>
            </a:pPr>
            <a:r>
              <a:rPr lang="en-GB" altLang="en-US" u="sng">
                <a:solidFill>
                  <a:schemeClr val="bg1"/>
                </a:solidFill>
                <a:latin typeface="SassoonPrimaryInfant"/>
              </a:rPr>
              <a:t>Parking</a:t>
            </a:r>
          </a:p>
        </p:txBody>
      </p:sp>
      <p:sp>
        <p:nvSpPr>
          <p:cNvPr id="6148" name="Text Box 4">
            <a:extLst>
              <a:ext uri="{FF2B5EF4-FFF2-40B4-BE49-F238E27FC236}">
                <a16:creationId xmlns:a16="http://schemas.microsoft.com/office/drawing/2014/main" id="{BE5657BB-9A11-7C24-044B-3C3F9C11CB6F}"/>
              </a:ext>
            </a:extLst>
          </p:cNvPr>
          <p:cNvSpPr txBox="1">
            <a:spLocks noChangeArrowheads="1"/>
          </p:cNvSpPr>
          <p:nvPr/>
        </p:nvSpPr>
        <p:spPr bwMode="auto">
          <a:xfrm>
            <a:off x="250825" y="256381"/>
            <a:ext cx="8642350"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Font typeface="Wingdings" panose="05000000000000000000" pitchFamily="2" charset="2"/>
              <a:buChar char="§"/>
            </a:pPr>
            <a:endParaRPr lang="en-GB" altLang="en-US">
              <a:solidFill>
                <a:schemeClr val="bg1"/>
              </a:solidFill>
              <a:latin typeface="SassoonPrimaryInfant"/>
            </a:endParaRPr>
          </a:p>
          <a:p>
            <a:pPr eaLnBrk="1" hangingPunct="1">
              <a:spcBef>
                <a:spcPct val="50000"/>
              </a:spcBef>
              <a:buFont typeface="Wingdings" panose="05000000000000000000" pitchFamily="2" charset="2"/>
              <a:buChar char="§"/>
            </a:pPr>
            <a:endParaRPr lang="en-GB" altLang="en-US">
              <a:solidFill>
                <a:schemeClr val="bg1"/>
              </a:solidFill>
              <a:latin typeface="SassoonPrimaryInfant"/>
            </a:endParaRPr>
          </a:p>
          <a:p>
            <a:pPr eaLnBrk="1" hangingPunct="1">
              <a:spcBef>
                <a:spcPct val="50000"/>
              </a:spcBef>
              <a:buFont typeface="Wingdings" panose="05000000000000000000" pitchFamily="2" charset="2"/>
              <a:buChar char="§"/>
            </a:pPr>
            <a:r>
              <a:rPr lang="en-GB" altLang="en-US" dirty="0">
                <a:solidFill>
                  <a:schemeClr val="bg1"/>
                </a:solidFill>
                <a:latin typeface="SassoonPrimaryInfant"/>
                <a:cs typeface="Arial"/>
              </a:rPr>
              <a:t>As the car park is quite small it is for staff only.  However, parking permits are available to park in Sainsbury's or </a:t>
            </a:r>
            <a:r>
              <a:rPr lang="en-GB" altLang="en-US" dirty="0" err="1">
                <a:solidFill>
                  <a:schemeClr val="bg1"/>
                </a:solidFill>
                <a:latin typeface="SassoonPrimaryInfant"/>
                <a:cs typeface="Arial"/>
              </a:rPr>
              <a:t>Crowshute</a:t>
            </a:r>
            <a:r>
              <a:rPr lang="en-GB" altLang="en-US" dirty="0">
                <a:solidFill>
                  <a:schemeClr val="bg1"/>
                </a:solidFill>
                <a:latin typeface="SassoonPrimaryInfant"/>
                <a:cs typeface="Arial"/>
              </a:rPr>
              <a:t>.  </a:t>
            </a:r>
            <a:endParaRPr lang="en-GB" altLang="en-US" dirty="0">
              <a:solidFill>
                <a:schemeClr val="bg1"/>
              </a:solidFill>
              <a:latin typeface="SassoonPrimaryInfant"/>
            </a:endParaRPr>
          </a:p>
          <a:p>
            <a:pPr>
              <a:spcBef>
                <a:spcPct val="50000"/>
              </a:spcBef>
              <a:buFont typeface="Wingdings" panose="05000000000000000000" pitchFamily="2" charset="2"/>
              <a:buChar char="§"/>
            </a:pPr>
            <a:r>
              <a:rPr lang="en-GB" altLang="en-US" dirty="0">
                <a:solidFill>
                  <a:schemeClr val="bg1"/>
                </a:solidFill>
                <a:latin typeface="SassoonPrimaryInfant"/>
                <a:cs typeface="Arial"/>
              </a:rPr>
              <a:t>Application information has been sent and are available from the office. </a:t>
            </a:r>
            <a:endParaRPr lang="en-GB" altLang="en-US" dirty="0">
              <a:solidFill>
                <a:schemeClr val="bg1"/>
              </a:solidFill>
              <a:latin typeface="SassoonPrimaryInfant"/>
            </a:endParaRPr>
          </a:p>
          <a:p>
            <a:pPr eaLnBrk="1" hangingPunct="1">
              <a:spcBef>
                <a:spcPct val="50000"/>
              </a:spcBef>
              <a:buNone/>
            </a:pPr>
            <a:endParaRPr lang="en-GB" altLang="en-US">
              <a:solidFill>
                <a:schemeClr val="bg1"/>
              </a:solidFill>
              <a:latin typeface="SassoonPrimaryInfant"/>
            </a:endParaRPr>
          </a:p>
        </p:txBody>
      </p:sp>
    </p:spTree>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blinds(horizontal)">
                                      <p:cBhvr>
                                        <p:cTn id="7" dur="5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a:extLst>
              <a:ext uri="{FF2B5EF4-FFF2-40B4-BE49-F238E27FC236}">
                <a16:creationId xmlns:a16="http://schemas.microsoft.com/office/drawing/2014/main" id="{4DB3F32E-1965-DEA0-FDCB-0B22F3BAABF4}"/>
              </a:ext>
            </a:extLst>
          </p:cNvPr>
          <p:cNvSpPr txBox="1">
            <a:spLocks noChangeArrowheads="1"/>
          </p:cNvSpPr>
          <p:nvPr/>
        </p:nvSpPr>
        <p:spPr bwMode="auto">
          <a:xfrm>
            <a:off x="669926" y="188913"/>
            <a:ext cx="7829549" cy="5755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nchor="t">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None/>
            </a:pPr>
            <a:r>
              <a:rPr lang="en-GB" altLang="en-US" u="sng" dirty="0">
                <a:solidFill>
                  <a:schemeClr val="bg1"/>
                </a:solidFill>
                <a:latin typeface="SassoonPrimaryInfant"/>
                <a:cs typeface="Arial"/>
              </a:rPr>
              <a:t>Follow us!</a:t>
            </a:r>
            <a:endParaRPr lang="en-GB" altLang="en-US" u="sng" dirty="0">
              <a:solidFill>
                <a:schemeClr val="bg1"/>
              </a:solidFill>
              <a:latin typeface="SassoonPrimaryInfant"/>
            </a:endParaRPr>
          </a:p>
          <a:p>
            <a:pPr algn="ctr">
              <a:spcBef>
                <a:spcPct val="50000"/>
              </a:spcBef>
              <a:buNone/>
            </a:pPr>
            <a:r>
              <a:rPr lang="en-GB" altLang="en-US" dirty="0">
                <a:solidFill>
                  <a:schemeClr val="bg1"/>
                </a:solidFill>
                <a:latin typeface="SassoonPrimaryInfant"/>
                <a:cs typeface="Arial"/>
              </a:rPr>
              <a:t>Facebook – Manor Court Community Primary School</a:t>
            </a:r>
            <a:endParaRPr lang="en-GB" altLang="en-US" dirty="0">
              <a:solidFill>
                <a:schemeClr val="bg1"/>
              </a:solidFill>
              <a:latin typeface="SassoonPrimaryInfant"/>
            </a:endParaRPr>
          </a:p>
          <a:p>
            <a:pPr algn="ctr">
              <a:spcBef>
                <a:spcPct val="50000"/>
              </a:spcBef>
              <a:buNone/>
            </a:pPr>
            <a:r>
              <a:rPr lang="en-GB" altLang="en-US" dirty="0">
                <a:solidFill>
                  <a:schemeClr val="bg1"/>
                </a:solidFill>
                <a:latin typeface="SassoonPrimaryInfant"/>
                <a:cs typeface="Arial"/>
              </a:rPr>
              <a:t>Twitter - @ManorCourtChard</a:t>
            </a:r>
          </a:p>
          <a:p>
            <a:pPr algn="ctr">
              <a:spcBef>
                <a:spcPct val="50000"/>
              </a:spcBef>
              <a:buNone/>
            </a:pPr>
            <a:endParaRPr lang="en-GB" altLang="en-US" dirty="0">
              <a:solidFill>
                <a:schemeClr val="bg1"/>
              </a:solidFill>
              <a:latin typeface="SassoonPrimaryInfant"/>
              <a:cs typeface="Arial"/>
            </a:endParaRPr>
          </a:p>
          <a:p>
            <a:pPr algn="ctr">
              <a:spcBef>
                <a:spcPct val="50000"/>
              </a:spcBef>
              <a:buNone/>
            </a:pPr>
            <a:r>
              <a:rPr lang="en-GB" altLang="en-US" dirty="0">
                <a:solidFill>
                  <a:schemeClr val="bg1"/>
                </a:solidFill>
                <a:latin typeface="SassoonPrimaryInfant"/>
                <a:cs typeface="Arial"/>
              </a:rPr>
              <a:t>Letters, calendar dates and lots of other information is available from our website.</a:t>
            </a:r>
          </a:p>
          <a:p>
            <a:pPr algn="ctr">
              <a:spcBef>
                <a:spcPct val="50000"/>
              </a:spcBef>
              <a:buNone/>
            </a:pPr>
            <a:r>
              <a:rPr lang="en-GB" dirty="0">
                <a:solidFill>
                  <a:schemeClr val="bg1"/>
                </a:solidFill>
                <a:latin typeface="Arial"/>
                <a:cs typeface="Arial"/>
              </a:rPr>
              <a:t>https://www.manorcourtcommunityprimary.co.uk/</a:t>
            </a:r>
            <a:endParaRPr lang="en-GB" dirty="0">
              <a:solidFill>
                <a:schemeClr val="bg1"/>
              </a:solidFill>
            </a:endParaRPr>
          </a:p>
        </p:txBody>
      </p:sp>
      <p:sp>
        <p:nvSpPr>
          <p:cNvPr id="6148" name="Text Box 4">
            <a:extLst>
              <a:ext uri="{FF2B5EF4-FFF2-40B4-BE49-F238E27FC236}">
                <a16:creationId xmlns:a16="http://schemas.microsoft.com/office/drawing/2014/main" id="{BE5657BB-9A11-7C24-044B-3C3F9C11CB6F}"/>
              </a:ext>
            </a:extLst>
          </p:cNvPr>
          <p:cNvSpPr txBox="1">
            <a:spLocks noChangeArrowheads="1"/>
          </p:cNvSpPr>
          <p:nvPr/>
        </p:nvSpPr>
        <p:spPr bwMode="auto">
          <a:xfrm>
            <a:off x="-368299" y="2209006"/>
            <a:ext cx="864235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buNone/>
            </a:pPr>
            <a:endParaRPr lang="en-GB" altLang="en-US">
              <a:solidFill>
                <a:schemeClr val="bg1"/>
              </a:solidFill>
              <a:latin typeface="SassoonPrimaryInfant"/>
            </a:endParaRPr>
          </a:p>
        </p:txBody>
      </p:sp>
    </p:spTree>
    <p:extLst>
      <p:ext uri="{BB962C8B-B14F-4D97-AF65-F5344CB8AC3E}">
        <p14:creationId xmlns:p14="http://schemas.microsoft.com/office/powerpoint/2010/main" val="91396837"/>
      </p:ext>
    </p:extLst>
  </p:cSld>
  <p:clrMapOvr>
    <a:masterClrMapping/>
  </p:clrMapOvr>
  <p:transition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nodePh="1">
                                  <p:stCondLst>
                                    <p:cond delay="0"/>
                                  </p:stCondLst>
                                  <p:endCondLst>
                                    <p:cond evt="begin" delay="0">
                                      <p:tn val="5"/>
                                    </p:cond>
                                  </p:endCondLst>
                                  <p:childTnLst>
                                    <p:set>
                                      <p:cBhvr>
                                        <p:cTn id="6" dur="1" fill="hold">
                                          <p:stCondLst>
                                            <p:cond delay="0"/>
                                          </p:stCondLst>
                                        </p:cTn>
                                        <p:tgtEl>
                                          <p:spTgt spid="6148"/>
                                        </p:tgtEl>
                                        <p:attrNameLst>
                                          <p:attrName>style.visibility</p:attrName>
                                        </p:attrNameLst>
                                      </p:cBhvr>
                                      <p:to>
                                        <p:strVal val="visible"/>
                                      </p:to>
                                    </p:set>
                                    <p:animEffect transition="in" filter="blinds(horizontal)">
                                      <p:cBhvr>
                                        <p:cTn id="7" dur="5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2">
            <a:extLst>
              <a:ext uri="{FF2B5EF4-FFF2-40B4-BE49-F238E27FC236}">
                <a16:creationId xmlns:a16="http://schemas.microsoft.com/office/drawing/2014/main" id="{9BD2806C-F989-69B0-C3BC-E916BD26C954}"/>
              </a:ext>
            </a:extLst>
          </p:cNvPr>
          <p:cNvSpPr txBox="1">
            <a:spLocks noChangeArrowheads="1"/>
          </p:cNvSpPr>
          <p:nvPr/>
        </p:nvSpPr>
        <p:spPr bwMode="auto">
          <a:xfrm>
            <a:off x="2051050" y="188913"/>
            <a:ext cx="5329238"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buFontTx/>
              <a:buNone/>
            </a:pPr>
            <a:r>
              <a:rPr lang="en-GB" altLang="en-US" u="sng">
                <a:solidFill>
                  <a:schemeClr val="bg1"/>
                </a:solidFill>
                <a:latin typeface="SassoonPrimaryInfant"/>
              </a:rPr>
              <a:t>And Finally….</a:t>
            </a:r>
          </a:p>
        </p:txBody>
      </p:sp>
      <p:pic>
        <p:nvPicPr>
          <p:cNvPr id="24579" name="Picture 3" descr="School Logo">
            <a:extLst>
              <a:ext uri="{FF2B5EF4-FFF2-40B4-BE49-F238E27FC236}">
                <a16:creationId xmlns:a16="http://schemas.microsoft.com/office/drawing/2014/main" id="{621122C0-2360-3E10-8743-6A812EA9B179}"/>
              </a:ext>
            </a:extLst>
          </p:cNvPr>
          <p:cNvPicPr>
            <a:picLocks noChangeAspect="1" noChangeArrowheads="1"/>
          </p:cNvPicPr>
          <p:nvPr/>
        </p:nvPicPr>
        <p:blipFill>
          <a:blip r:embed="rId2">
            <a:clrChange>
              <a:clrFrom>
                <a:srgbClr val="000094"/>
              </a:clrFrom>
              <a:clrTo>
                <a:srgbClr val="000094">
                  <a:alpha val="0"/>
                </a:srgbClr>
              </a:clrTo>
            </a:clrChange>
            <a:extLst>
              <a:ext uri="{28A0092B-C50C-407E-A947-70E740481C1C}">
                <a14:useLocalDpi xmlns:a14="http://schemas.microsoft.com/office/drawing/2010/main" val="0"/>
              </a:ext>
            </a:extLst>
          </a:blip>
          <a:srcRect/>
          <a:stretch>
            <a:fillRect/>
          </a:stretch>
        </p:blipFill>
        <p:spPr bwMode="auto">
          <a:xfrm>
            <a:off x="-107950" y="4640263"/>
            <a:ext cx="1784350" cy="220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ext Box 4">
            <a:extLst>
              <a:ext uri="{FF2B5EF4-FFF2-40B4-BE49-F238E27FC236}">
                <a16:creationId xmlns:a16="http://schemas.microsoft.com/office/drawing/2014/main" id="{72DF6828-2DD5-8654-CBC8-305996C63B1A}"/>
              </a:ext>
            </a:extLst>
          </p:cNvPr>
          <p:cNvSpPr txBox="1">
            <a:spLocks noChangeArrowheads="1"/>
          </p:cNvSpPr>
          <p:nvPr/>
        </p:nvSpPr>
        <p:spPr bwMode="auto">
          <a:xfrm>
            <a:off x="539750" y="908050"/>
            <a:ext cx="8208963"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nchor="t">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GB" altLang="en-US">
                <a:solidFill>
                  <a:schemeClr val="bg1"/>
                </a:solidFill>
                <a:latin typeface="SassoonPrimaryInfant"/>
                <a:cs typeface="Arial"/>
              </a:rPr>
              <a:t>We feel that the partnership between home and school is essential to support your child achieve their full potential.  We encourage open communication and believe that nothing is too trivial , we are always happy to talk with families and will support you as much as possible.</a:t>
            </a:r>
          </a:p>
          <a:p>
            <a:pPr eaLnBrk="1" hangingPunct="1">
              <a:spcBef>
                <a:spcPct val="50000"/>
              </a:spcBef>
              <a:buFontTx/>
              <a:buNone/>
            </a:pPr>
            <a:endParaRPr lang="en-GB" altLang="en-US" sz="2800">
              <a:solidFill>
                <a:schemeClr val="bg1"/>
              </a:solidFill>
              <a:latin typeface="SassoonPrimaryInfant"/>
            </a:endParaRP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B25E0B0C540E74AB3E877683919BC3B" ma:contentTypeVersion="18" ma:contentTypeDescription="Create a new document." ma:contentTypeScope="" ma:versionID="d79bc0366a8c548d88c905c2368ea70c">
  <xsd:schema xmlns:xsd="http://www.w3.org/2001/XMLSchema" xmlns:xs="http://www.w3.org/2001/XMLSchema" xmlns:p="http://schemas.microsoft.com/office/2006/metadata/properties" xmlns:ns2="36b955f3-6f34-4a34-a5b1-3970d6625b5e" xmlns:ns3="faf92ac3-8925-40fb-92dd-1ebd602b9420" targetNamespace="http://schemas.microsoft.com/office/2006/metadata/properties" ma:root="true" ma:fieldsID="0fe7ab9105794e8abbc0c2d8b640c3a7" ns2:_="" ns3:_="">
    <xsd:import namespace="36b955f3-6f34-4a34-a5b1-3970d6625b5e"/>
    <xsd:import namespace="faf92ac3-8925-40fb-92dd-1ebd602b942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DateTaken" minOccurs="0"/>
                <xsd:element ref="ns3:MediaServiceOCR" minOccurs="0"/>
                <xsd:element ref="ns3:MediaServiceLocation"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6b955f3-6f34-4a34-a5b1-3970d6625b5e"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27736d8-9698-405a-a1c2-3c0436584c38}" ma:internalName="TaxCatchAll" ma:showField="CatchAllData" ma:web="36b955f3-6f34-4a34-a5b1-3970d6625b5e">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faf92ac3-8925-40fb-92dd-1ebd602b942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b7a290a-c0e5-4ba1-8bb9-96594343ac7b"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faf92ac3-8925-40fb-92dd-1ebd602b9420">
      <Terms xmlns="http://schemas.microsoft.com/office/infopath/2007/PartnerControls"/>
    </lcf76f155ced4ddcb4097134ff3c332f>
    <TaxCatchAll xmlns="36b955f3-6f34-4a34-a5b1-3970d6625b5e" xsi:nil="true"/>
    <SharedWithUsers xmlns="36b955f3-6f34-4a34-a5b1-3970d6625b5e">
      <UserInfo>
        <DisplayName>Laura Hamilton - Manor Court</DisplayName>
        <AccountId>2900</AccountId>
        <AccountType/>
      </UserInfo>
      <UserInfo>
        <DisplayName>Laura Grabham - Manor Court</DisplayName>
        <AccountId>25</AccountId>
        <AccountType/>
      </UserInfo>
      <UserInfo>
        <DisplayName>Ann Farwell - Manor Court</DisplayName>
        <AccountId>36</AccountId>
        <AccountType/>
      </UserInfo>
      <UserInfo>
        <DisplayName>Luke Talmage - Manor Court</DisplayName>
        <AccountId>12</AccountId>
        <AccountType/>
      </UserInfo>
    </SharedWithUsers>
  </documentManagement>
</p:properties>
</file>

<file path=customXml/itemProps1.xml><?xml version="1.0" encoding="utf-8"?>
<ds:datastoreItem xmlns:ds="http://schemas.openxmlformats.org/officeDocument/2006/customXml" ds:itemID="{F4C31F96-336C-4B1A-801A-F98EE4B5A47C}">
  <ds:schemaRefs>
    <ds:schemaRef ds:uri="36b955f3-6f34-4a34-a5b1-3970d6625b5e"/>
    <ds:schemaRef ds:uri="faf92ac3-8925-40fb-92dd-1ebd602b942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185B6048-A102-4237-8710-DAC241C75FEF}">
  <ds:schemaRefs>
    <ds:schemaRef ds:uri="http://schemas.microsoft.com/sharepoint/v3/contenttype/forms"/>
  </ds:schemaRefs>
</ds:datastoreItem>
</file>

<file path=customXml/itemProps3.xml><?xml version="1.0" encoding="utf-8"?>
<ds:datastoreItem xmlns:ds="http://schemas.openxmlformats.org/officeDocument/2006/customXml" ds:itemID="{C8FC4AA3-FC09-4CB8-92EA-3DA111249E81}">
  <ds:schemaRefs>
    <ds:schemaRef ds:uri="36b955f3-6f34-4a34-a5b1-3970d6625b5e"/>
    <ds:schemaRef ds:uri="faf92ac3-8925-40fb-92dd-1ebd602b9420"/>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0</TotalTime>
  <Words>1528</Words>
  <Application>Microsoft Office PowerPoint</Application>
  <PresentationFormat>On-screen Show (4:3)</PresentationFormat>
  <Paragraphs>148</Paragraphs>
  <Slides>24</Slides>
  <Notes>5</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Arial</vt:lpstr>
      <vt:lpstr>Calibri</vt:lpstr>
      <vt:lpstr>Comic Sans MS</vt:lpstr>
      <vt:lpstr>SassoonCRInfant</vt:lpstr>
      <vt:lpstr>SassoonPrimaryInfant</vt:lpstr>
      <vt:lpstr>Wingdings</vt:lpstr>
      <vt:lpstr>Default Design</vt:lpstr>
      <vt:lpstr>PowerPoint Presentation</vt:lpstr>
      <vt:lpstr>Our Staff</vt:lpstr>
      <vt:lpstr>Our Staff</vt:lpstr>
      <vt:lpstr>Support staff</vt:lpstr>
      <vt:lpstr>Helping your child to be ‘school ready’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Terry Luke</dc:creator>
  <cp:lastModifiedBy>Luke Talmage - Manor Court</cp:lastModifiedBy>
  <cp:revision>80</cp:revision>
  <dcterms:created xsi:type="dcterms:W3CDTF">2008-06-03T20:46:59Z</dcterms:created>
  <dcterms:modified xsi:type="dcterms:W3CDTF">2024-07-09T20:30:46Z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0x0101002B25E0B0C540E74AB3E877683919BC3B</vt:lpwstr>
  </property>
  <property fmtid="{D5CDD505-2E9C-101B-9397-08002B2CF9AE}" pid="3" name="MediaServiceImageTags">
    <vt:lpwstr/>
  </property>
</Properties>
</file>